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2192000" cy="6858000"/>
  <p:notesSz cx="6858000" cy="9144000"/>
  <p:embeddedFontLst>
    <p:embeddedFont>
      <p:font typeface="Gill Sans" panose="020B0502020104020203" pitchFamily="34" charset="-79"/>
      <p:regular r:id="rId13"/>
      <p:bold r:id="rId14"/>
    </p:embeddedFont>
    <p:embeddedFont>
      <p:font typeface="Play" pitchFamily="2" charset="0"/>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gmgq0hDKRnJwNwoKc8ZuEvVp3F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27"/>
    <p:restoredTop sz="94645"/>
  </p:normalViewPr>
  <p:slideViewPr>
    <p:cSldViewPr snapToGrid="0">
      <p:cViewPr varScale="1">
        <p:scale>
          <a:sx n="96" d="100"/>
          <a:sy n="96" d="100"/>
        </p:scale>
        <p:origin x="200" y="6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tableStyles" Target="tableStyles.xml"/><Relationship Id="rId10" Type="http://schemas.openxmlformats.org/officeDocument/2006/relationships/slide" Target="slides/slide9.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ca66ca954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ca66ca954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400"/>
              <a:buNone/>
            </a:pPr>
            <a:r>
              <a:rPr lang="en-US" sz="1400"/>
              <a:t>QAOA is a hybrid Quantum Algorithm that is use to solve combinatorial optimization problems. </a:t>
            </a:r>
            <a:endParaRPr sz="1400"/>
          </a:p>
          <a:p>
            <a:pPr marL="0" lvl="0" indent="0" algn="l" rtl="0">
              <a:lnSpc>
                <a:spcPct val="100000"/>
              </a:lnSpc>
              <a:spcBef>
                <a:spcPts val="1000"/>
              </a:spcBef>
              <a:spcAft>
                <a:spcPts val="0"/>
              </a:spcAft>
              <a:buSzPts val="1400"/>
              <a:buNone/>
            </a:pPr>
            <a:r>
              <a:rPr lang="en-US" sz="1400"/>
              <a:t>It is based on the Adiabatic theorem which in its original form states that a physical system will remain in the instantaneous eigenstate if the perturbation is slow enough and if there is a gap between the eigenvalue and the rest of the Hamiltonian's spectrum.</a:t>
            </a:r>
            <a:endParaRPr sz="1400"/>
          </a:p>
          <a:p>
            <a:pPr marL="0" lvl="0" indent="0" algn="l" rtl="0">
              <a:lnSpc>
                <a:spcPct val="100000"/>
              </a:lnSpc>
              <a:spcBef>
                <a:spcPts val="1000"/>
              </a:spcBef>
              <a:spcAft>
                <a:spcPts val="0"/>
              </a:spcAft>
              <a:buSzPts val="1400"/>
              <a:buNone/>
            </a:pPr>
            <a:r>
              <a:rPr lang="en-US" sz="1400"/>
              <a:t>QAOA is designed to solve QUBO problems, so any problem that can be formulated/embedded as QUBO can be solved by QAOA. QUBO shares a special connection to Ising models as any QUBO is computationally equivalent to Ising models.A notable example of QUBO formulation is MAXCUT.</a:t>
            </a:r>
            <a:endParaRPr sz="1400"/>
          </a:p>
          <a:p>
            <a:pPr marL="0" lvl="0" indent="0" algn="l" rtl="0">
              <a:lnSpc>
                <a:spcPct val="100000"/>
              </a:lnSpc>
              <a:spcBef>
                <a:spcPts val="1000"/>
              </a:spcBef>
              <a:spcAft>
                <a:spcPts val="0"/>
              </a:spcAft>
              <a:buClr>
                <a:schemeClr val="dk1"/>
              </a:buClr>
              <a:buSzPts val="1100"/>
              <a:buFont typeface="Arial"/>
              <a:buNone/>
            </a:pPr>
            <a:r>
              <a:rPr lang="en-US" sz="1400"/>
              <a:t>It is important to note that QAOA provides approximate solutions.</a:t>
            </a:r>
            <a:endParaRPr sz="1400"/>
          </a:p>
          <a:p>
            <a:pPr marL="0" lvl="0" indent="0" algn="l" rtl="0">
              <a:lnSpc>
                <a:spcPct val="100000"/>
              </a:lnSpc>
              <a:spcBef>
                <a:spcPts val="1000"/>
              </a:spcBef>
              <a:spcAft>
                <a:spcPts val="0"/>
              </a:spcAft>
              <a:buClr>
                <a:schemeClr val="dk1"/>
              </a:buClr>
              <a:buSzPts val="1100"/>
              <a:buFont typeface="Arial"/>
              <a:buNone/>
            </a:pPr>
            <a:r>
              <a:rPr lang="en-US" sz="1400"/>
              <a:t>High level Overview:</a:t>
            </a:r>
            <a:endParaRPr sz="1400"/>
          </a:p>
          <a:p>
            <a:pPr marL="457200" lvl="0" indent="-317500" algn="l" rtl="0">
              <a:lnSpc>
                <a:spcPct val="100000"/>
              </a:lnSpc>
              <a:spcBef>
                <a:spcPts val="1000"/>
              </a:spcBef>
              <a:spcAft>
                <a:spcPts val="0"/>
              </a:spcAft>
              <a:buSzPts val="1400"/>
              <a:buAutoNum type="arabicPeriod"/>
            </a:pPr>
            <a:r>
              <a:rPr lang="en-US" sz="1400"/>
              <a:t>Prepare a quantum state that encodes all the possible solutions </a:t>
            </a:r>
            <a:endParaRPr sz="1400"/>
          </a:p>
          <a:p>
            <a:pPr marL="457200" lvl="0" indent="-317500" algn="l" rtl="0">
              <a:lnSpc>
                <a:spcPct val="100000"/>
              </a:lnSpc>
              <a:spcBef>
                <a:spcPts val="0"/>
              </a:spcBef>
              <a:spcAft>
                <a:spcPts val="0"/>
              </a:spcAft>
              <a:buSzPts val="1400"/>
              <a:buAutoNum type="arabicPeriod"/>
            </a:pPr>
            <a:r>
              <a:rPr lang="en-US" sz="1400"/>
              <a:t>Evolve the state using p layers of cost and mixer layer</a:t>
            </a:r>
            <a:endParaRPr sz="1400"/>
          </a:p>
          <a:p>
            <a:pPr marL="457200" lvl="0" indent="-317500" algn="l" rtl="0">
              <a:lnSpc>
                <a:spcPct val="100000"/>
              </a:lnSpc>
              <a:spcBef>
                <a:spcPts val="0"/>
              </a:spcBef>
              <a:spcAft>
                <a:spcPts val="0"/>
              </a:spcAft>
              <a:buSzPts val="1400"/>
              <a:buAutoNum type="arabicPeriod"/>
            </a:pPr>
            <a:r>
              <a:rPr lang="en-US" sz="1400"/>
              <a:t>Tune/Optimize the parameters gamma and beta to find the minimum expectation value and hence the optimal solution.</a:t>
            </a:r>
            <a:endParaRPr sz="1400"/>
          </a:p>
          <a:p>
            <a:pPr marL="0" lvl="0" indent="0" algn="l" rtl="0">
              <a:lnSpc>
                <a:spcPct val="100000"/>
              </a:lnSpc>
              <a:spcBef>
                <a:spcPts val="1000"/>
              </a:spcBef>
              <a:spcAft>
                <a:spcPts val="0"/>
              </a:spcAft>
              <a:buSzPts val="1400"/>
              <a:buNone/>
            </a:pPr>
            <a:r>
              <a:rPr lang="en-US" sz="1400"/>
              <a:t>If time permits:</a:t>
            </a:r>
            <a:endParaRPr sz="1400"/>
          </a:p>
          <a:p>
            <a:pPr marL="457200" lvl="0" indent="-317500" algn="l" rtl="0">
              <a:lnSpc>
                <a:spcPct val="100000"/>
              </a:lnSpc>
              <a:spcBef>
                <a:spcPts val="1000"/>
              </a:spcBef>
              <a:spcAft>
                <a:spcPts val="0"/>
              </a:spcAft>
              <a:buClr>
                <a:schemeClr val="dk1"/>
              </a:buClr>
              <a:buSzPts val="1400"/>
              <a:buAutoNum type="arabicPeriod"/>
            </a:pPr>
            <a:r>
              <a:rPr lang="en-US" sz="1400"/>
              <a:t>QAOA, ideally can provide optimal solutions for </a:t>
            </a:r>
            <a:r>
              <a:rPr lang="en-US" sz="1400" i="1"/>
              <a:t>p</a:t>
            </a:r>
            <a:r>
              <a:rPr lang="en-US" sz="1400"/>
              <a:t> (layers) -&gt; infinity but in practice can only p</a:t>
            </a:r>
            <a:r>
              <a:rPr lang="en-US" sz="14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rovide approximate solutions. </a:t>
            </a:r>
            <a:endParaRPr sz="14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endParaRPr>
          </a:p>
          <a:p>
            <a:pPr marL="457200" lvl="0" indent="-317500" algn="l" rtl="0">
              <a:lnSpc>
                <a:spcPct val="100000"/>
              </a:lnSpc>
              <a:spcBef>
                <a:spcPts val="1000"/>
              </a:spcBef>
              <a:spcAft>
                <a:spcPts val="0"/>
              </a:spcAft>
              <a:buClr>
                <a:schemeClr val="dk1"/>
              </a:buClr>
              <a:buSzPts val="1400"/>
              <a:buAutoNum type="arabicPeriod"/>
            </a:pPr>
            <a:r>
              <a:rPr lang="en-US" sz="14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QAOA is a special case of Variational Quantum Eigensolver (VQE) </a:t>
            </a:r>
            <a:endParaRPr sz="14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marL="457200" lvl="0" indent="-317500" algn="l" rtl="0">
              <a:lnSpc>
                <a:spcPct val="100000"/>
              </a:lnSpc>
              <a:spcBef>
                <a:spcPts val="1000"/>
              </a:spcBef>
              <a:spcAft>
                <a:spcPts val="1000"/>
              </a:spcAft>
              <a:buClr>
                <a:schemeClr val="dk1"/>
              </a:buClr>
              <a:buSzPts val="1400"/>
              <a:buAutoNum type="arabicPeriod"/>
            </a:pPr>
            <a:r>
              <a:rPr lang="en-US" sz="14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QAOA can be thought as the trotterized version of the Quantum Adiabatic Algorithm (QAA).</a:t>
            </a:r>
            <a:endParaRPr sz="1100"/>
          </a:p>
        </p:txBody>
      </p:sp>
      <p:sp>
        <p:nvSpPr>
          <p:cNvPr id="123" name="Google Shape;123;g2ca66ca954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a81b0df0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2ca81b0df0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t>To run QAOA we need to go through the following steps:</a:t>
            </a:r>
            <a:endParaRPr sz="1400"/>
          </a:p>
          <a:p>
            <a:pPr marL="457200" lvl="0" indent="-317500" algn="l" rtl="0">
              <a:lnSpc>
                <a:spcPct val="100000"/>
              </a:lnSpc>
              <a:spcBef>
                <a:spcPts val="0"/>
              </a:spcBef>
              <a:spcAft>
                <a:spcPts val="0"/>
              </a:spcAft>
              <a:buSzPts val="1400"/>
              <a:buAutoNum type="arabicPeriod"/>
            </a:pPr>
            <a:r>
              <a:rPr lang="en-US" sz="1400"/>
              <a:t>We need to express our problem as QUBO. This corresponds to mapping our objective as a cost function in the QUBO form. This is usually in the form of a minimization problem (for maximization add -ve sign).</a:t>
            </a:r>
            <a:endParaRPr sz="1400"/>
          </a:p>
          <a:p>
            <a:pPr marL="457200" lvl="0" indent="-317500" algn="l" rtl="0">
              <a:lnSpc>
                <a:spcPct val="100000"/>
              </a:lnSpc>
              <a:spcBef>
                <a:spcPts val="0"/>
              </a:spcBef>
              <a:spcAft>
                <a:spcPts val="0"/>
              </a:spcAft>
              <a:buSzPts val="1400"/>
              <a:buAutoNum type="arabicPeriod"/>
            </a:pPr>
            <a:r>
              <a:rPr lang="en-US" sz="1400"/>
              <a:t>Encode the coefficients (gotten form QUBO) into the QAOA circuit and run the circuit. (This circuit simulation is carried out by </a:t>
            </a:r>
            <a:r>
              <a:rPr lang="en-US" sz="1400" b="1"/>
              <a:t>Q#</a:t>
            </a:r>
            <a:r>
              <a:rPr lang="en-US" sz="1400"/>
              <a:t>)</a:t>
            </a:r>
            <a:endParaRPr sz="1400"/>
          </a:p>
          <a:p>
            <a:pPr marL="457200" lvl="0" indent="-317500" algn="l" rtl="0">
              <a:lnSpc>
                <a:spcPct val="100000"/>
              </a:lnSpc>
              <a:spcBef>
                <a:spcPts val="0"/>
              </a:spcBef>
              <a:spcAft>
                <a:spcPts val="0"/>
              </a:spcAft>
              <a:buSzPts val="1400"/>
              <a:buAutoNum type="arabicPeriod"/>
            </a:pPr>
            <a:r>
              <a:rPr lang="en-US" sz="1400"/>
              <a:t>Use an optimizer to optimize the parameters gamma and beta such that the expectation value is minimized.</a:t>
            </a:r>
            <a:endParaRPr sz="1400"/>
          </a:p>
          <a:p>
            <a:pPr marL="457200" lvl="0" indent="-317500" algn="l" rtl="0">
              <a:lnSpc>
                <a:spcPct val="100000"/>
              </a:lnSpc>
              <a:spcBef>
                <a:spcPts val="0"/>
              </a:spcBef>
              <a:spcAft>
                <a:spcPts val="0"/>
              </a:spcAft>
              <a:buSzPts val="1400"/>
              <a:buAutoNum type="arabicPeriod"/>
            </a:pPr>
            <a:r>
              <a:rPr lang="en-US" sz="1400"/>
              <a:t>Once the optimizer gives us optimal parameters we can the QAOA circuit to get the optimal solution.</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US" sz="1400"/>
              <a:t>We tested our implementation on the NPP problem. </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t>If time permits:</a:t>
            </a:r>
            <a:endParaRPr sz="1400"/>
          </a:p>
          <a:p>
            <a:pPr marL="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AutoNum type="arabicPeriod"/>
            </a:pPr>
            <a:r>
              <a:rPr lang="en-US" sz="1400"/>
              <a:t>Number Partition Problem:</a:t>
            </a:r>
            <a:endParaRPr sz="1400"/>
          </a:p>
          <a:p>
            <a:pPr marL="0" lvl="0" indent="457200" algn="l" rtl="0">
              <a:lnSpc>
                <a:spcPct val="100000"/>
              </a:lnSpc>
              <a:spcBef>
                <a:spcPts val="0"/>
              </a:spcBef>
              <a:spcAft>
                <a:spcPts val="0"/>
              </a:spcAft>
              <a:buSzPts val="1400"/>
              <a:buNone/>
            </a:pPr>
            <a:r>
              <a:rPr lang="en-US" sz="1400"/>
              <a:t>Given a list of integers A partition the list into S and S/A so that difference in sum of S and S/A is minimal.</a:t>
            </a:r>
            <a:endParaRPr sz="1400"/>
          </a:p>
        </p:txBody>
      </p:sp>
      <p:sp>
        <p:nvSpPr>
          <p:cNvPr id="133" name="Google Shape;133;g2ca81b0df0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b22325296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300"/>
              <a:t>(After Conducting a lengthy literature review, choosing the umbrella term of problems that fall under QUBO(quadratic unconstrained Binary Optimizer) and then narrowing our topic to number partitioning specifically, we then proceeded to learn how to and then code our algorithm in Q#.)</a:t>
            </a:r>
            <a:endParaRPr sz="1300"/>
          </a:p>
          <a:p>
            <a:pPr marL="0" lvl="0" indent="0" algn="l" rtl="0">
              <a:lnSpc>
                <a:spcPct val="100000"/>
              </a:lnSpc>
              <a:spcBef>
                <a:spcPts val="0"/>
              </a:spcBef>
              <a:spcAft>
                <a:spcPts val="0"/>
              </a:spcAft>
              <a:buSzPts val="1400"/>
              <a:buNone/>
            </a:pPr>
            <a:endParaRPr sz="1300"/>
          </a:p>
          <a:p>
            <a:pPr marL="457200" lvl="0" indent="-311150" algn="l" rtl="0">
              <a:lnSpc>
                <a:spcPct val="100000"/>
              </a:lnSpc>
              <a:spcBef>
                <a:spcPts val="0"/>
              </a:spcBef>
              <a:spcAft>
                <a:spcPts val="0"/>
              </a:spcAft>
              <a:buSzPts val="1300"/>
              <a:buAutoNum type="arabicPeriod"/>
            </a:pPr>
            <a:r>
              <a:rPr lang="en-US" sz="1300"/>
              <a:t>Once we encoded and tested our QAOA circuit and classical optimizer worked to our satisfaction, we proceeded to apply Microsoft’s Resource Estimator Algorithm to our QAOA Circuit (quantum representation of the number partition problem) to determine the number and of resources needed to compute the quantum circuit and to determine the configuration of parameters that would give us the highest chance of success, while requiring the fewest resources.</a:t>
            </a:r>
            <a:endParaRPr sz="1300"/>
          </a:p>
          <a:p>
            <a:pPr marL="0" lvl="0" indent="0" algn="l" rtl="0">
              <a:lnSpc>
                <a:spcPct val="100000"/>
              </a:lnSpc>
              <a:spcBef>
                <a:spcPts val="0"/>
              </a:spcBef>
              <a:spcAft>
                <a:spcPts val="0"/>
              </a:spcAft>
              <a:buSzPts val="1400"/>
              <a:buNone/>
            </a:pPr>
            <a:endParaRPr sz="1300"/>
          </a:p>
          <a:p>
            <a:pPr marL="0" lvl="0" indent="0" algn="l" rtl="0">
              <a:lnSpc>
                <a:spcPct val="100000"/>
              </a:lnSpc>
              <a:spcBef>
                <a:spcPts val="0"/>
              </a:spcBef>
              <a:spcAft>
                <a:spcPts val="0"/>
              </a:spcAft>
              <a:buSzPts val="1400"/>
              <a:buNone/>
            </a:pPr>
            <a:endParaRPr sz="1300"/>
          </a:p>
          <a:p>
            <a:pPr marL="457200" lvl="0" indent="-311150" algn="l" rtl="0">
              <a:lnSpc>
                <a:spcPct val="100000"/>
              </a:lnSpc>
              <a:spcBef>
                <a:spcPts val="0"/>
              </a:spcBef>
              <a:spcAft>
                <a:spcPts val="0"/>
              </a:spcAft>
              <a:buSzPts val="1300"/>
              <a:buAutoNum type="arabicPeriod"/>
            </a:pPr>
            <a:r>
              <a:rPr lang="en-US" sz="1300"/>
              <a:t>Our first step was to run and compare the various combinations of qubit types and error correction schemes</a:t>
            </a:r>
            <a:endParaRPr sz="1300"/>
          </a:p>
          <a:p>
            <a:pPr marL="0" lvl="0" indent="0" algn="l" rtl="0">
              <a:lnSpc>
                <a:spcPct val="100000"/>
              </a:lnSpc>
              <a:spcBef>
                <a:spcPts val="0"/>
              </a:spcBef>
              <a:spcAft>
                <a:spcPts val="0"/>
              </a:spcAft>
              <a:buSzPts val="1400"/>
              <a:buNone/>
            </a:pPr>
            <a:r>
              <a:rPr lang="en-US" sz="1300"/>
              <a:t>at this step we had a total of 8 jobs, 3 different system setups including ion qubits, superconducting qubits, and Majorana qubits. for each system we ran a 1 job that computed a realistic and 1 job that computed the optimistic error rate target. </a:t>
            </a:r>
            <a:endParaRPr sz="1300"/>
          </a:p>
          <a:p>
            <a:pPr marL="0" lvl="0" indent="0" algn="l" rtl="0">
              <a:lnSpc>
                <a:spcPct val="100000"/>
              </a:lnSpc>
              <a:spcBef>
                <a:spcPts val="0"/>
              </a:spcBef>
              <a:spcAft>
                <a:spcPts val="0"/>
              </a:spcAft>
              <a:buSzPts val="1400"/>
              <a:buNone/>
            </a:pPr>
            <a:r>
              <a:rPr lang="en-US" sz="1300"/>
              <a:t>all Gate_Based jobs were run using the “surface_code” quantum error correction scheme, and the Majorana based qubits explored both a surface and Floquet  error correction scheme.</a:t>
            </a:r>
            <a:endParaRPr sz="1300"/>
          </a:p>
          <a:p>
            <a:pPr marL="0" lvl="0" indent="0" algn="l" rtl="0">
              <a:lnSpc>
                <a:spcPct val="100000"/>
              </a:lnSpc>
              <a:spcBef>
                <a:spcPts val="0"/>
              </a:spcBef>
              <a:spcAft>
                <a:spcPts val="0"/>
              </a:spcAft>
              <a:buSzPts val="1400"/>
              <a:buNone/>
            </a:pPr>
            <a:endParaRPr sz="1300"/>
          </a:p>
          <a:p>
            <a:pPr marL="0" lvl="0" indent="0" algn="l" rtl="0">
              <a:lnSpc>
                <a:spcPct val="100000"/>
              </a:lnSpc>
              <a:spcBef>
                <a:spcPts val="0"/>
              </a:spcBef>
              <a:spcAft>
                <a:spcPts val="0"/>
              </a:spcAft>
              <a:buSzPts val="1400"/>
              <a:buNone/>
            </a:pPr>
            <a:endParaRPr sz="1300"/>
          </a:p>
          <a:p>
            <a:pPr marL="457200" lvl="0" indent="-311150" algn="l" rtl="0">
              <a:lnSpc>
                <a:spcPct val="100000"/>
              </a:lnSpc>
              <a:spcBef>
                <a:spcPts val="0"/>
              </a:spcBef>
              <a:spcAft>
                <a:spcPts val="0"/>
              </a:spcAft>
              <a:buSzPts val="1300"/>
              <a:buAutoNum type="arabicPeriod"/>
            </a:pPr>
            <a:r>
              <a:rPr lang="en-US" sz="1300"/>
              <a:t>The graph shown here was made using Azure Quantum’s Estimate Overview function, all the values you see were measured with an error budget of 33.3% </a:t>
            </a:r>
            <a:endParaRPr sz="1300"/>
          </a:p>
          <a:p>
            <a:pPr marL="457200" lvl="0" indent="-311150" algn="l" rtl="0">
              <a:lnSpc>
                <a:spcPct val="100000"/>
              </a:lnSpc>
              <a:spcBef>
                <a:spcPts val="0"/>
              </a:spcBef>
              <a:spcAft>
                <a:spcPts val="0"/>
              </a:spcAft>
              <a:buSzPts val="1300"/>
              <a:buAutoNum type="arabicPeriod"/>
            </a:pPr>
            <a:r>
              <a:rPr lang="en-US" sz="1300"/>
              <a:t>The job that stands out as the best performer is the Gate_based ion quantum computer with an optimistic 14.29% T Factory Fraction percentage, 252 physical qubits, a runtime of 216 microsecs, and a rQOPS of 10 million</a:t>
            </a:r>
            <a:endParaRPr sz="1300"/>
          </a:p>
          <a:p>
            <a:pPr marL="0" lvl="0" indent="0" algn="l" rtl="0">
              <a:lnSpc>
                <a:spcPct val="100000"/>
              </a:lnSpc>
              <a:spcBef>
                <a:spcPts val="0"/>
              </a:spcBef>
              <a:spcAft>
                <a:spcPts val="0"/>
              </a:spcAft>
              <a:buSzPts val="1400"/>
              <a:buNone/>
            </a:pPr>
            <a:endParaRPr sz="1300"/>
          </a:p>
          <a:p>
            <a:pPr marL="0" lvl="0" indent="0" algn="l" rtl="0">
              <a:lnSpc>
                <a:spcPct val="100000"/>
              </a:lnSpc>
              <a:spcBef>
                <a:spcPts val="0"/>
              </a:spcBef>
              <a:spcAft>
                <a:spcPts val="0"/>
              </a:spcAft>
              <a:buSzPts val="1400"/>
              <a:buNone/>
            </a:pPr>
            <a:endParaRPr sz="1300"/>
          </a:p>
          <a:p>
            <a:pPr marL="457200" lvl="0" indent="-311150" algn="l" rtl="0">
              <a:lnSpc>
                <a:spcPct val="100000"/>
              </a:lnSpc>
              <a:spcBef>
                <a:spcPts val="0"/>
              </a:spcBef>
              <a:spcAft>
                <a:spcPts val="0"/>
              </a:spcAft>
              <a:buSzPts val="1300"/>
              <a:buAutoNum type="arabicPeriod"/>
            </a:pPr>
            <a:r>
              <a:rPr lang="en-US" sz="1300"/>
              <a:t>To confirm that this was a good option we moved onto phase two of analysis. Examining our </a:t>
            </a:r>
            <a:r>
              <a:rPr lang="en-US" sz="1300" b="1"/>
              <a:t>error budget (next slide)</a:t>
            </a:r>
            <a:endParaRPr sz="1300" b="1"/>
          </a:p>
          <a:p>
            <a:pPr marL="0" lvl="0" indent="0" algn="l" rtl="0">
              <a:lnSpc>
                <a:spcPct val="100000"/>
              </a:lnSpc>
              <a:spcBef>
                <a:spcPts val="0"/>
              </a:spcBef>
              <a:spcAft>
                <a:spcPts val="0"/>
              </a:spcAft>
              <a:buSzPts val="1400"/>
              <a:buNone/>
            </a:pPr>
            <a:endParaRPr sz="1300"/>
          </a:p>
          <a:p>
            <a:pPr marL="0" lvl="0" indent="0" algn="l" rtl="0">
              <a:lnSpc>
                <a:spcPct val="100000"/>
              </a:lnSpc>
              <a:spcBef>
                <a:spcPts val="0"/>
              </a:spcBef>
              <a:spcAft>
                <a:spcPts val="0"/>
              </a:spcAft>
              <a:buSzPts val="1400"/>
              <a:buNone/>
            </a:pPr>
            <a:r>
              <a:rPr lang="en-US" sz="1300"/>
              <a:t>(if time permits add: we chose to start 33% as our error Budget threshold because of 2 reasons. number 1. we wanted to give every a chance to show their best possible outcome, we can always do more error correction later.  reason number 2. our solution only has about a 35-50% success rate, but that is good enough to get the right answer.)</a:t>
            </a:r>
            <a:br>
              <a:rPr lang="en-US" sz="1300"/>
            </a:br>
            <a:endParaRPr sz="1300"/>
          </a:p>
        </p:txBody>
      </p:sp>
      <p:sp>
        <p:nvSpPr>
          <p:cNvPr id="151" name="Google Shape;151;g2cb2232529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ca81b0df0d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g2ca81b0df0d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ran a test comparison for the jobs, comparing the Number of Physical Qubits, the Physical Run time, the T Factory Fraction Percentage, as well as additional parameters, all against the range of error rates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our results not only confirmed that the Gate_based ion quantum computer with the “surface_code” quantum error correction scheme is the best set of parameters to run our algorithm on, it also showed us that we can reduce the error budget from 33.3% to just above 9% and still achieve the same results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Job in yellow is the job that we found performed the best.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Based on the Resource Estimator results, our recommendation to other attempting to solve a quadratic unconstrained binary optimization problem on Microsoft’s quantum software is that they use the ion based quantum computer with “surface_code” as quantum error correction scheme and an error rate budget of 9%</a:t>
            </a:r>
            <a:endParaRPr sz="900">
              <a:solidFill>
                <a:srgbClr val="CCCCCC"/>
              </a:solidFill>
            </a:endParaRPr>
          </a:p>
          <a:p>
            <a:pPr marL="0" lvl="0" indent="0" algn="l" rtl="0">
              <a:lnSpc>
                <a:spcPct val="100000"/>
              </a:lnSpc>
              <a:spcBef>
                <a:spcPts val="0"/>
              </a:spcBef>
              <a:spcAft>
                <a:spcPts val="0"/>
              </a:spcAft>
              <a:buSzPts val="1400"/>
              <a:buNone/>
            </a:pPr>
            <a:endParaRPr sz="900">
              <a:solidFill>
                <a:srgbClr val="CCCCCC"/>
              </a:solidFill>
            </a:endParaRPr>
          </a:p>
          <a:p>
            <a:pPr marL="0" lvl="0" indent="0" algn="l" rtl="0">
              <a:lnSpc>
                <a:spcPct val="100000"/>
              </a:lnSpc>
              <a:spcBef>
                <a:spcPts val="0"/>
              </a:spcBef>
              <a:spcAft>
                <a:spcPts val="0"/>
              </a:spcAft>
              <a:buSzPts val="1400"/>
              <a:buNone/>
            </a:pPr>
            <a:endParaRPr sz="900">
              <a:solidFill>
                <a:srgbClr val="CCCCCC"/>
              </a:solidFill>
            </a:endParaRPr>
          </a:p>
          <a:p>
            <a:pPr marL="0" lvl="0" indent="0" algn="l" rtl="0">
              <a:lnSpc>
                <a:spcPct val="100000"/>
              </a:lnSpc>
              <a:spcBef>
                <a:spcPts val="0"/>
              </a:spcBef>
              <a:spcAft>
                <a:spcPts val="0"/>
              </a:spcAft>
              <a:buSzPts val="1400"/>
              <a:buNone/>
            </a:pP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TFactory Fraction: 14.29 %</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number of physical qubits needed:252</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physical time required: 234 microsecs</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number of Quantum operations that can be performed per sec: 10,000,000</a:t>
            </a:r>
            <a:endParaRPr sz="900">
              <a:solidFill>
                <a:srgbClr val="CCCCCC"/>
              </a:solidFill>
            </a:endParaRPr>
          </a:p>
          <a:p>
            <a:pPr marL="0" lvl="0" indent="0" algn="l" rtl="0">
              <a:lnSpc>
                <a:spcPct val="100000"/>
              </a:lnSpc>
              <a:spcBef>
                <a:spcPts val="0"/>
              </a:spcBef>
              <a:spcAft>
                <a:spcPts val="0"/>
              </a:spcAft>
              <a:buSzPts val="1400"/>
              <a:buNone/>
            </a:pPr>
            <a:endParaRPr/>
          </a:p>
        </p:txBody>
      </p:sp>
      <p:sp>
        <p:nvSpPr>
          <p:cNvPr id="159" name="Google Shape;159;g2ca81b0df0d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after choosing to focus on a number partitioning problem and learning how to implement it’s quantum circuit representation in Q# sharp, we successfully calculated the quantum resources needed to accurately partition a list of 3 variables into two lists with equal(or close to equal) sums.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and we are the first to apply Microsoft's resource estimator algorithm to a QUBO problem.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possible next steps if we had more time</a:t>
            </a:r>
            <a:endParaRPr/>
          </a:p>
          <a:p>
            <a:pPr marL="457200" lvl="0" indent="-317500" algn="l" rtl="0">
              <a:lnSpc>
                <a:spcPct val="100000"/>
              </a:lnSpc>
              <a:spcBef>
                <a:spcPts val="0"/>
              </a:spcBef>
              <a:spcAft>
                <a:spcPts val="0"/>
              </a:spcAft>
              <a:buClr>
                <a:schemeClr val="dk1"/>
              </a:buClr>
              <a:buSzPts val="1400"/>
              <a:buAutoNum type="arabicPeriod"/>
            </a:pPr>
            <a:r>
              <a:rPr lang="en-US"/>
              <a:t>Explore how the resource estimates change when the input list changes length (would the result be linear? exponential?)</a:t>
            </a:r>
            <a:endParaRPr/>
          </a:p>
          <a:p>
            <a:pPr marL="457200" lvl="0" indent="-317500" algn="l" rtl="0">
              <a:lnSpc>
                <a:spcPct val="100000"/>
              </a:lnSpc>
              <a:spcBef>
                <a:spcPts val="0"/>
              </a:spcBef>
              <a:spcAft>
                <a:spcPts val="0"/>
              </a:spcAft>
              <a:buSzPts val="1400"/>
              <a:buAutoNum type="arabicPeriod"/>
            </a:pPr>
            <a:r>
              <a:rPr lang="en-US"/>
              <a:t>Explore resource estimates when we vary the number of layers in the QAOA circuit.</a:t>
            </a:r>
            <a:endParaRPr/>
          </a:p>
          <a:p>
            <a:pPr marL="457200" lvl="0" indent="-317500" algn="l" rtl="0">
              <a:lnSpc>
                <a:spcPct val="100000"/>
              </a:lnSpc>
              <a:spcBef>
                <a:spcPts val="0"/>
              </a:spcBef>
              <a:spcAft>
                <a:spcPts val="0"/>
              </a:spcAft>
              <a:buClr>
                <a:schemeClr val="dk1"/>
              </a:buClr>
              <a:buSzPts val="1400"/>
              <a:buAutoNum type="arabicPeriod"/>
            </a:pPr>
            <a:r>
              <a:rPr lang="en-US"/>
              <a:t>Determine a better split of our error budget between  logical qubits, T States, and the Synthesis rotation gates. rather than just each gets a third. </a:t>
            </a:r>
            <a:endParaRPr/>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71"/>
        <p:cNvGrpSpPr/>
        <p:nvPr/>
      </p:nvGrpSpPr>
      <p:grpSpPr>
        <a:xfrm>
          <a:off x="0" y="0"/>
          <a:ext cx="0" cy="0"/>
          <a:chOff x="0" y="0"/>
          <a:chExt cx="0" cy="0"/>
        </a:xfrm>
      </p:grpSpPr>
      <p:sp>
        <p:nvSpPr>
          <p:cNvPr id="72" name="Google Shape;7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0"/>
        <p:cNvGrpSpPr/>
        <p:nvPr/>
      </p:nvGrpSpPr>
      <p:grpSpPr>
        <a:xfrm>
          <a:off x="0" y="0"/>
          <a:ext cx="0" cy="0"/>
          <a:chOff x="0" y="0"/>
          <a:chExt cx="0" cy="0"/>
        </a:xfrm>
      </p:grpSpPr>
      <p:sp>
        <p:nvSpPr>
          <p:cNvPr id="21" name="Google Shape;21;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6"/>
        <p:cNvGrpSpPr/>
        <p:nvPr/>
      </p:nvGrpSpPr>
      <p:grpSpPr>
        <a:xfrm>
          <a:off x="0" y="0"/>
          <a:ext cx="0" cy="0"/>
          <a:chOff x="0" y="0"/>
          <a:chExt cx="0" cy="0"/>
        </a:xfrm>
      </p:grpSpPr>
      <p:sp>
        <p:nvSpPr>
          <p:cNvPr id="27" name="Google Shape;27;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29" name="Google Shape;2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2"/>
        <p:cNvGrpSpPr/>
        <p:nvPr/>
      </p:nvGrpSpPr>
      <p:grpSpPr>
        <a:xfrm>
          <a:off x="0" y="0"/>
          <a:ext cx="0" cy="0"/>
          <a:chOff x="0" y="0"/>
          <a:chExt cx="0" cy="0"/>
        </a:xfrm>
      </p:grpSpPr>
      <p:sp>
        <p:nvSpPr>
          <p:cNvPr id="33" name="Google Shape;3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48"/>
        <p:cNvGrpSpPr/>
        <p:nvPr/>
      </p:nvGrpSpPr>
      <p:grpSpPr>
        <a:xfrm>
          <a:off x="0" y="0"/>
          <a:ext cx="0" cy="0"/>
          <a:chOff x="0" y="0"/>
          <a:chExt cx="0" cy="0"/>
        </a:xfrm>
      </p:grpSpPr>
      <p:sp>
        <p:nvSpPr>
          <p:cNvPr id="49" name="Google Shape;4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3"/>
        <p:cNvGrpSpPr/>
        <p:nvPr/>
      </p:nvGrpSpPr>
      <p:grpSpPr>
        <a:xfrm>
          <a:off x="0" y="0"/>
          <a:ext cx="0" cy="0"/>
          <a:chOff x="0" y="0"/>
          <a:chExt cx="0" cy="0"/>
        </a:xfrm>
      </p:grpSpPr>
      <p:sp>
        <p:nvSpPr>
          <p:cNvPr id="54" name="Google Shape;5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7"/>
        <p:cNvGrpSpPr/>
        <p:nvPr/>
      </p:nvGrpSpPr>
      <p:grpSpPr>
        <a:xfrm>
          <a:off x="0" y="0"/>
          <a:ext cx="0" cy="0"/>
          <a:chOff x="0" y="0"/>
          <a:chExt cx="0" cy="0"/>
        </a:xfrm>
      </p:grpSpPr>
      <p:sp>
        <p:nvSpPr>
          <p:cNvPr id="58" name="Google Shape;58;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4"/>
        <p:cNvGrpSpPr/>
        <p:nvPr/>
      </p:nvGrpSpPr>
      <p:grpSpPr>
        <a:xfrm>
          <a:off x="0" y="0"/>
          <a:ext cx="0" cy="0"/>
          <a:chOff x="0" y="0"/>
          <a:chExt cx="0" cy="0"/>
        </a:xfrm>
      </p:grpSpPr>
      <p:sp>
        <p:nvSpPr>
          <p:cNvPr id="65" name="Google Shape;6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2"/>
          <p:cNvSpPr>
            <a:spLocks noGrp="1"/>
          </p:cNvSpPr>
          <p:nvPr>
            <p:ph type="pic" idx="2"/>
          </p:nvPr>
        </p:nvSpPr>
        <p:spPr>
          <a:xfrm>
            <a:off x="5183188" y="987425"/>
            <a:ext cx="6172200" cy="4873625"/>
          </a:xfrm>
          <a:prstGeom prst="rect">
            <a:avLst/>
          </a:prstGeom>
          <a:noFill/>
          <a:ln>
            <a:noFill/>
          </a:ln>
        </p:spPr>
      </p:sp>
      <p:sp>
        <p:nvSpPr>
          <p:cNvPr id="67" name="Google Shape;67;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9063"/>
            <a:lum/>
            <a:extLst>
              <a:ext uri="{BEBA8EAE-BF5A-486C-A8C5-ECC9F3942E4B}">
                <a14:imgProps xmlns:a14="http://schemas.microsoft.com/office/drawing/2010/main">
                  <a14:imgLayer r:embed="rId14">
                    <a14:imgEffect>
                      <a14:sharpenSoften amount="100000"/>
                    </a14:imgEffect>
                    <a14:imgEffect>
                      <a14:colorTemperature colorTemp="3593"/>
                    </a14:imgEffect>
                    <a14:imgEffect>
                      <a14:saturation sat="320000"/>
                    </a14:imgEffect>
                    <a14:imgEffect>
                      <a14:brightnessContrast bright="17000" contrast="71000"/>
                    </a14:imgEffect>
                  </a14:imgLayer>
                </a14:imgProps>
              </a:ext>
            </a:extLst>
          </a:blip>
          <a:srcRect/>
          <a:stretch>
            <a:fillRect l="84000" b="88000"/>
          </a:stretch>
        </a:blip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ill Sans"/>
              <a:buNone/>
              <a:defRPr sz="440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Gill Sans"/>
              <a:buChar char="•"/>
              <a:defRPr sz="2800" i="0" u="none" strike="noStrike" cap="none">
                <a:solidFill>
                  <a:schemeClr val="dk1"/>
                </a:solidFill>
                <a:latin typeface="Gill Sans"/>
                <a:ea typeface="Gill Sans"/>
                <a:cs typeface="Gill Sans"/>
                <a:sym typeface="Gill Sans"/>
              </a:defRPr>
            </a:lvl1pPr>
            <a:lvl2pPr marL="914400" marR="0" lvl="1" indent="-381000" algn="l" rtl="0">
              <a:lnSpc>
                <a:spcPct val="90000"/>
              </a:lnSpc>
              <a:spcBef>
                <a:spcPts val="500"/>
              </a:spcBef>
              <a:spcAft>
                <a:spcPts val="0"/>
              </a:spcAft>
              <a:buClr>
                <a:schemeClr val="dk1"/>
              </a:buClr>
              <a:buSzPts val="2400"/>
              <a:buFont typeface="Gill Sans"/>
              <a:buChar char="•"/>
              <a:defRPr sz="2400" i="0" u="none" strike="noStrike" cap="none">
                <a:solidFill>
                  <a:schemeClr val="dk1"/>
                </a:solidFill>
                <a:latin typeface="Gill Sans"/>
                <a:ea typeface="Gill Sans"/>
                <a:cs typeface="Gill Sans"/>
                <a:sym typeface="Gill Sans"/>
              </a:defRPr>
            </a:lvl2pPr>
            <a:lvl3pPr marL="1371600" marR="0" lvl="2" indent="-355600" algn="l" rtl="0">
              <a:lnSpc>
                <a:spcPct val="90000"/>
              </a:lnSpc>
              <a:spcBef>
                <a:spcPts val="500"/>
              </a:spcBef>
              <a:spcAft>
                <a:spcPts val="0"/>
              </a:spcAft>
              <a:buClr>
                <a:schemeClr val="dk1"/>
              </a:buClr>
              <a:buSzPts val="2000"/>
              <a:buFont typeface="Gill Sans"/>
              <a:buChar char="•"/>
              <a:defRPr sz="200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9pPr>
          </a:lstStyle>
          <a:p>
            <a:endParaRPr/>
          </a:p>
        </p:txBody>
      </p:sp>
      <p:sp>
        <p:nvSpPr>
          <p:cNvPr id="12" name="Google Shape;1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13"/>
          <p:cNvPicPr preferRelativeResize="0"/>
          <p:nvPr/>
        </p:nvPicPr>
        <p:blipFill>
          <a:blip r:embed="rId15">
            <a:alphaModFix/>
          </a:blip>
          <a:stretch>
            <a:fillRect/>
          </a:stretch>
        </p:blipFill>
        <p:spPr>
          <a:xfrm>
            <a:off x="10586900" y="76200"/>
            <a:ext cx="1528901" cy="6982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i.org/10.1038/s41598-022-14767-w"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17/06/relationships/model3d" Target="../media/model3d1.glb"/><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1219200" y="656975"/>
            <a:ext cx="9753600" cy="23910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Play"/>
              <a:buNone/>
            </a:pPr>
            <a:r>
              <a:rPr lang="en-US"/>
              <a:t>Resource Estimation of QAOA</a:t>
            </a:r>
            <a:endParaRPr/>
          </a:p>
        </p:txBody>
      </p:sp>
      <p:sp>
        <p:nvSpPr>
          <p:cNvPr id="88" name="Google Shape;88;p1"/>
          <p:cNvSpPr txBox="1">
            <a:spLocks noGrp="1"/>
          </p:cNvSpPr>
          <p:nvPr>
            <p:ph type="subTitle" idx="1"/>
          </p:nvPr>
        </p:nvSpPr>
        <p:spPr>
          <a:xfrm>
            <a:off x="1524000" y="4211645"/>
            <a:ext cx="9144000" cy="9204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400"/>
              <a:buNone/>
            </a:pPr>
            <a:r>
              <a:rPr lang="en-US"/>
              <a:t>QRISE2024</a:t>
            </a:r>
            <a:endParaRPr/>
          </a:p>
          <a:p>
            <a:pPr marL="0" lvl="0" indent="0" algn="ctr" rtl="0">
              <a:lnSpc>
                <a:spcPct val="90000"/>
              </a:lnSpc>
              <a:spcBef>
                <a:spcPts val="0"/>
              </a:spcBef>
              <a:spcAft>
                <a:spcPts val="0"/>
              </a:spcAft>
              <a:buClr>
                <a:schemeClr val="dk1"/>
              </a:buClr>
              <a:buSzPts val="2400"/>
              <a:buNone/>
            </a:pPr>
            <a:r>
              <a:rPr lang="en-US" b="1"/>
              <a:t>Microsoft Challenge</a:t>
            </a:r>
            <a:r>
              <a:rPr lang="en-US"/>
              <a:t>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75"/>
        <p:cNvGrpSpPr/>
        <p:nvPr/>
      </p:nvGrpSpPr>
      <p:grpSpPr>
        <a:xfrm>
          <a:off x="0" y="0"/>
          <a:ext cx="0" cy="0"/>
          <a:chOff x="0" y="0"/>
          <a:chExt cx="0" cy="0"/>
        </a:xfrm>
      </p:grpSpPr>
      <p:sp>
        <p:nvSpPr>
          <p:cNvPr id="176" name="Google Shape;176;p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5316"/>
              </a:buClr>
              <a:buSzPts val="4400"/>
              <a:buFont typeface="Play"/>
              <a:buNone/>
            </a:pPr>
            <a:r>
              <a:rPr lang="en-US" dirty="0">
                <a:solidFill>
                  <a:srgbClr val="275316"/>
                </a:solidFill>
              </a:rPr>
              <a:t>Reference</a:t>
            </a:r>
            <a:endParaRPr dirty="0"/>
          </a:p>
        </p:txBody>
      </p:sp>
      <p:sp>
        <p:nvSpPr>
          <p:cNvPr id="177" name="Google Shape;17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sz="1900"/>
              <a:t>[1] Lotshaw, P.C., Nguyen, T., Santana, A. </a:t>
            </a:r>
            <a:r>
              <a:rPr lang="en-US" sz="1900" i="1"/>
              <a:t>et al.</a:t>
            </a:r>
            <a:r>
              <a:rPr lang="en-US" sz="1900"/>
              <a:t> Scaling quantum approximate optimization on near-term hardware. </a:t>
            </a:r>
            <a:r>
              <a:rPr lang="en-US" sz="1900" i="1"/>
              <a:t>Sci Rep</a:t>
            </a:r>
            <a:r>
              <a:rPr lang="en-US" sz="1900"/>
              <a:t> </a:t>
            </a:r>
            <a:r>
              <a:rPr lang="en-US" sz="1900" b="1"/>
              <a:t>12</a:t>
            </a:r>
            <a:r>
              <a:rPr lang="en-US" sz="1900"/>
              <a:t>, 12388 (2022). </a:t>
            </a:r>
            <a:r>
              <a:rPr lang="en-US" sz="1900" u="sng">
                <a:solidFill>
                  <a:schemeClr val="hlink"/>
                </a:solidFill>
                <a:hlinkClick r:id="rId3"/>
              </a:rPr>
              <a:t>https://doi.org/10.1038/s41598-022-14767-w</a:t>
            </a:r>
            <a:r>
              <a:rPr lang="en-US" sz="1900"/>
              <a:t>.</a:t>
            </a:r>
            <a:endParaRPr sz="1900"/>
          </a:p>
          <a:p>
            <a:pPr marL="0" lvl="0" indent="0" algn="just" rtl="0">
              <a:spcBef>
                <a:spcPts val="0"/>
              </a:spcBef>
              <a:spcAft>
                <a:spcPts val="0"/>
              </a:spcAft>
              <a:buClr>
                <a:schemeClr val="dk1"/>
              </a:buClr>
              <a:buSzPts val="1100"/>
              <a:buFont typeface="Arial"/>
              <a:buNone/>
            </a:pPr>
            <a:r>
              <a:rPr lang="en-US" sz="1900"/>
              <a:t>[2] Edward Farhi, Jeffrey Goldstone, and Sam Gutmann. A Quantum Approximate Optimization</a:t>
            </a:r>
            <a:endParaRPr sz="1900"/>
          </a:p>
          <a:p>
            <a:pPr marL="0" lvl="0" indent="0" algn="just" rtl="0">
              <a:lnSpc>
                <a:spcPct val="90000"/>
              </a:lnSpc>
              <a:spcBef>
                <a:spcPts val="0"/>
              </a:spcBef>
              <a:spcAft>
                <a:spcPts val="0"/>
              </a:spcAft>
              <a:buClr>
                <a:schemeClr val="dk1"/>
              </a:buClr>
              <a:buSzPts val="2800"/>
              <a:buNone/>
            </a:pPr>
            <a:r>
              <a:rPr lang="en-US" sz="1900"/>
              <a:t>Algorithm. arXiv:1411.4028 [quant-ph], (arXiv:1411.4028), November 2014.</a:t>
            </a:r>
            <a:endParaRPr sz="19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12501B"/>
              </a:buClr>
              <a:buSzPts val="4400"/>
              <a:buFont typeface="Play"/>
              <a:buNone/>
            </a:pPr>
            <a:r>
              <a:rPr lang="en-US" sz="4400">
                <a:solidFill>
                  <a:srgbClr val="12501B"/>
                </a:solidFill>
              </a:rPr>
              <a:t>Team  - </a:t>
            </a:r>
            <a:r>
              <a:rPr lang="en-US" sz="4400">
                <a:solidFill>
                  <a:srgbClr val="BF4F14"/>
                </a:solidFill>
              </a:rPr>
              <a:t>Qu-Cats “We are not dead yet”</a:t>
            </a:r>
            <a:endParaRPr/>
          </a:p>
        </p:txBody>
      </p:sp>
      <p:sp>
        <p:nvSpPr>
          <p:cNvPr id="94" name="Google Shape;94;p2"/>
          <p:cNvSpPr/>
          <p:nvPr/>
        </p:nvSpPr>
        <p:spPr>
          <a:xfrm>
            <a:off x="6714828" y="4138333"/>
            <a:ext cx="1598307" cy="1407097"/>
          </a:xfrm>
          <a:prstGeom prst="ellipse">
            <a:avLst/>
          </a:prstGeom>
          <a:solidFill>
            <a:schemeClr val="lt1"/>
          </a:solid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 name="Google Shape;95;p2"/>
          <p:cNvSpPr/>
          <p:nvPr/>
        </p:nvSpPr>
        <p:spPr>
          <a:xfrm>
            <a:off x="3187620" y="4203686"/>
            <a:ext cx="1598307" cy="1407097"/>
          </a:xfrm>
          <a:prstGeom prst="ellipse">
            <a:avLst/>
          </a:prstGeom>
          <a:solidFill>
            <a:schemeClr val="lt1"/>
          </a:solid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 name="Google Shape;96;p2"/>
          <p:cNvSpPr txBox="1"/>
          <p:nvPr/>
        </p:nvSpPr>
        <p:spPr>
          <a:xfrm>
            <a:off x="1329950" y="3190275"/>
            <a:ext cx="2195700" cy="9234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Katie Harrison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Quantum Program Administrator</a:t>
            </a:r>
            <a:endParaRPr sz="1400" b="0" i="0" u="none" strike="noStrike" cap="none">
              <a:solidFill>
                <a:srgbClr val="000000"/>
              </a:solidFill>
              <a:latin typeface="Arial"/>
              <a:ea typeface="Arial"/>
              <a:cs typeface="Arial"/>
              <a:sym typeface="Arial"/>
            </a:endParaRPr>
          </a:p>
        </p:txBody>
      </p:sp>
      <p:sp>
        <p:nvSpPr>
          <p:cNvPr id="97" name="Google Shape;97;p2"/>
          <p:cNvSpPr txBox="1"/>
          <p:nvPr/>
        </p:nvSpPr>
        <p:spPr>
          <a:xfrm>
            <a:off x="4785927" y="3217110"/>
            <a:ext cx="263813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Muhammad Waqar Amin (Physicist)</a:t>
            </a:r>
            <a:endParaRPr sz="1400" b="0" i="0" u="none" strike="noStrike" cap="none">
              <a:solidFill>
                <a:srgbClr val="000000"/>
              </a:solidFill>
              <a:latin typeface="Arial"/>
              <a:ea typeface="Arial"/>
              <a:cs typeface="Arial"/>
              <a:sym typeface="Arial"/>
            </a:endParaRPr>
          </a:p>
        </p:txBody>
      </p:sp>
      <p:sp>
        <p:nvSpPr>
          <p:cNvPr id="98" name="Google Shape;98;p2"/>
          <p:cNvSpPr txBox="1"/>
          <p:nvPr/>
        </p:nvSpPr>
        <p:spPr>
          <a:xfrm>
            <a:off x="8939065" y="3217109"/>
            <a:ext cx="159830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Sarah Dweik</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(Physicist)</a:t>
            </a:r>
            <a:endParaRPr sz="1400" b="0" i="0" u="none" strike="noStrike" cap="none">
              <a:solidFill>
                <a:srgbClr val="000000"/>
              </a:solidFill>
              <a:latin typeface="Arial"/>
              <a:ea typeface="Arial"/>
              <a:cs typeface="Arial"/>
              <a:sym typeface="Arial"/>
            </a:endParaRPr>
          </a:p>
        </p:txBody>
      </p:sp>
      <p:sp>
        <p:nvSpPr>
          <p:cNvPr id="99" name="Google Shape;99;p2"/>
          <p:cNvSpPr txBox="1"/>
          <p:nvPr/>
        </p:nvSpPr>
        <p:spPr>
          <a:xfrm>
            <a:off x="3187620" y="5731014"/>
            <a:ext cx="1598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Nikhil Londhe</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2"/>
          <p:cNvSpPr txBox="1"/>
          <p:nvPr/>
        </p:nvSpPr>
        <p:spPr>
          <a:xfrm>
            <a:off x="6714828" y="5859152"/>
            <a:ext cx="1598307"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Lucy Low</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 (Physicist)</a:t>
            </a:r>
            <a:endParaRPr sz="1400" b="0" i="0" u="none" strike="noStrike" cap="none">
              <a:solidFill>
                <a:srgbClr val="000000"/>
              </a:solidFill>
              <a:latin typeface="Arial"/>
              <a:ea typeface="Arial"/>
              <a:cs typeface="Arial"/>
              <a:sym typeface="Arial"/>
            </a:endParaRPr>
          </a:p>
        </p:txBody>
      </p:sp>
      <p:pic>
        <p:nvPicPr>
          <p:cNvPr id="102" name="Google Shape;102;p2" descr="A person in a white shirt&#10;&#10;Description automatically generated"/>
          <p:cNvPicPr preferRelativeResize="0"/>
          <p:nvPr/>
        </p:nvPicPr>
        <p:blipFill rotWithShape="1">
          <a:blip r:embed="rId3">
            <a:alphaModFix/>
          </a:blip>
          <a:srcRect/>
          <a:stretch/>
        </p:blipFill>
        <p:spPr>
          <a:xfrm>
            <a:off x="5290425" y="1648638"/>
            <a:ext cx="1499100" cy="1437000"/>
          </a:xfrm>
          <a:prstGeom prst="ellipse">
            <a:avLst/>
          </a:prstGeom>
          <a:noFill/>
          <a:ln>
            <a:noFill/>
          </a:ln>
        </p:spPr>
      </p:pic>
      <p:pic>
        <p:nvPicPr>
          <p:cNvPr id="103" name="Google Shape;103;p2"/>
          <p:cNvPicPr preferRelativeResize="0"/>
          <p:nvPr/>
        </p:nvPicPr>
        <p:blipFill rotWithShape="1">
          <a:blip r:embed="rId4">
            <a:alphaModFix/>
          </a:blip>
          <a:srcRect/>
          <a:stretch/>
        </p:blipFill>
        <p:spPr>
          <a:xfrm>
            <a:off x="3203375" y="4195283"/>
            <a:ext cx="1566900" cy="1423800"/>
          </a:xfrm>
          <a:prstGeom prst="ellipse">
            <a:avLst/>
          </a:prstGeom>
          <a:noFill/>
          <a:ln>
            <a:noFill/>
          </a:ln>
        </p:spPr>
      </p:pic>
      <p:pic>
        <p:nvPicPr>
          <p:cNvPr id="104" name="Google Shape;104;p2" descr="&#10;"/>
          <p:cNvPicPr preferRelativeResize="0"/>
          <p:nvPr/>
        </p:nvPicPr>
        <p:blipFill rotWithShape="1">
          <a:blip r:embed="rId5">
            <a:alphaModFix/>
          </a:blip>
          <a:srcRect t="10932" b="27683"/>
          <a:stretch/>
        </p:blipFill>
        <p:spPr>
          <a:xfrm>
            <a:off x="1657850" y="1606650"/>
            <a:ext cx="1499100" cy="1521000"/>
          </a:xfrm>
          <a:prstGeom prst="ellipse">
            <a:avLst/>
          </a:prstGeom>
          <a:noFill/>
          <a:ln>
            <a:noFill/>
          </a:ln>
        </p:spPr>
      </p:pic>
      <p:pic>
        <p:nvPicPr>
          <p:cNvPr id="105" name="Google Shape;105;p2"/>
          <p:cNvPicPr preferRelativeResize="0"/>
          <p:nvPr/>
        </p:nvPicPr>
        <p:blipFill rotWithShape="1">
          <a:blip r:embed="rId6">
            <a:alphaModFix/>
          </a:blip>
          <a:srcRect/>
          <a:stretch/>
        </p:blipFill>
        <p:spPr>
          <a:xfrm>
            <a:off x="8880625" y="1498050"/>
            <a:ext cx="1715204" cy="1738175"/>
          </a:xfrm>
          <a:prstGeom prst="rect">
            <a:avLst/>
          </a:prstGeom>
          <a:noFill/>
          <a:ln>
            <a:noFill/>
          </a:ln>
        </p:spPr>
      </p:pic>
      <p:pic>
        <p:nvPicPr>
          <p:cNvPr id="106" name="Google Shape;106;p2"/>
          <p:cNvPicPr preferRelativeResize="0"/>
          <p:nvPr/>
        </p:nvPicPr>
        <p:blipFill rotWithShape="1">
          <a:blip r:embed="rId7">
            <a:alphaModFix/>
          </a:blip>
          <a:srcRect/>
          <a:stretch/>
        </p:blipFill>
        <p:spPr>
          <a:xfrm>
            <a:off x="6585925" y="4081825"/>
            <a:ext cx="1883625" cy="1675175"/>
          </a:xfrm>
          <a:prstGeom prst="rect">
            <a:avLst/>
          </a:prstGeom>
          <a:noFill/>
          <a:ln>
            <a:noFill/>
          </a:ln>
        </p:spPr>
      </p:pic>
      <mc:AlternateContent xmlns:mc="http://schemas.openxmlformats.org/markup-compatibility/2006">
        <mc:Choice xmlns:am3d="http://schemas.microsoft.com/office/drawing/2017/model3d" Requires="am3d">
          <p:graphicFrame>
            <p:nvGraphicFramePr>
              <p:cNvPr id="2" name="3D Model 1" descr="Kitten">
                <a:extLst>
                  <a:ext uri="{FF2B5EF4-FFF2-40B4-BE49-F238E27FC236}">
                    <a16:creationId xmlns:a16="http://schemas.microsoft.com/office/drawing/2014/main" id="{2482473C-85FD-7188-B24F-FB70AF8EA751}"/>
                  </a:ext>
                </a:extLst>
              </p:cNvPr>
              <p:cNvGraphicFramePr>
                <a:graphicFrameLocks noChangeAspect="1"/>
              </p:cNvGraphicFramePr>
              <p:nvPr>
                <p:extLst>
                  <p:ext uri="{D42A27DB-BD31-4B8C-83A1-F6EECF244321}">
                    <p14:modId xmlns:p14="http://schemas.microsoft.com/office/powerpoint/2010/main" val="3048675126"/>
                  </p:ext>
                </p:extLst>
              </p:nvPr>
            </p:nvGraphicFramePr>
            <p:xfrm>
              <a:off x="10698533" y="4882993"/>
              <a:ext cx="964416" cy="1455580"/>
            </p:xfrm>
            <a:graphic>
              <a:graphicData uri="http://schemas.microsoft.com/office/drawing/2017/model3d">
                <am3d:model3d r:embed="rId8">
                  <am3d:spPr>
                    <a:xfrm>
                      <a:off x="0" y="0"/>
                      <a:ext cx="964416" cy="1455580"/>
                    </a:xfrm>
                    <a:prstGeom prst="rect">
                      <a:avLst/>
                    </a:prstGeom>
                  </am3d:spPr>
                  <am3d:camera>
                    <am3d:pos x="0" y="0" z="70254461"/>
                    <am3d:up dx="0" dy="36000000" dz="0"/>
                    <am3d:lookAt x="0" y="0" z="0"/>
                    <am3d:perspective fov="2700000"/>
                  </am3d:camera>
                  <am3d:trans>
                    <am3d:meterPerModelUnit n="6527493" d="1000000"/>
                    <am3d:preTrans dx="0" dy="-18022680" dz="-72409"/>
                    <am3d:scale>
                      <am3d:sx n="1000000" d="1000000"/>
                      <am3d:sy n="1000000" d="1000000"/>
                      <am3d:sz n="1000000" d="1000000"/>
                    </am3d:scale>
                    <am3d:rot ax="1198596" ay="-66250" az="-24083"/>
                    <am3d:postTrans dx="0" dy="0" dz="0"/>
                  </am3d:trans>
                  <am3d:raster rName="Office3DRenderer" rVer="16.0.8326">
                    <am3d:blip r:embed="rId9"/>
                  </am3d:raster>
                  <am3d:objViewport viewportSz="20303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Kitten">
                <a:extLst>
                  <a:ext uri="{FF2B5EF4-FFF2-40B4-BE49-F238E27FC236}">
                    <a16:creationId xmlns:a16="http://schemas.microsoft.com/office/drawing/2014/main" id="{2482473C-85FD-7188-B24F-FB70AF8EA751}"/>
                  </a:ext>
                </a:extLst>
              </p:cNvPr>
              <p:cNvPicPr>
                <a:picLocks noGrp="1" noRot="1" noChangeAspect="1" noMove="1" noResize="1" noEditPoints="1" noAdjustHandles="1" noChangeArrowheads="1" noChangeShapeType="1" noCrop="1"/>
              </p:cNvPicPr>
              <p:nvPr/>
            </p:nvPicPr>
            <p:blipFill>
              <a:blip r:embed="rId9"/>
              <a:stretch>
                <a:fillRect/>
              </a:stretch>
            </p:blipFill>
            <p:spPr>
              <a:xfrm>
                <a:off x="10698533" y="4882993"/>
                <a:ext cx="964416" cy="1455580"/>
              </a:xfrm>
              <a:prstGeom prst="rect">
                <a:avLst/>
              </a:prstGeom>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repeatCount="indefinite" fill="hold" nodeType="withEffect">
                                  <p:stCondLst>
                                    <p:cond delay="0"/>
                                  </p:stCondLst>
                                  <p:childTnLst>
                                    <p:anim calcmode="lin" valueType="num">
                                      <p:cBhvr additive="sum">
                                        <p:cTn id="6"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4136780" y="577078"/>
            <a:ext cx="4866300" cy="7710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74F6A"/>
              </a:buClr>
              <a:buSzPts val="4800"/>
              <a:buFont typeface="Play"/>
              <a:buNone/>
            </a:pPr>
            <a:r>
              <a:rPr lang="en-US" sz="4800">
                <a:solidFill>
                  <a:srgbClr val="074F6A"/>
                </a:solidFill>
                <a:latin typeface="Play"/>
                <a:ea typeface="Play"/>
                <a:cs typeface="Play"/>
                <a:sym typeface="Play"/>
              </a:rPr>
              <a:t>Contents</a:t>
            </a:r>
            <a:endParaRPr/>
          </a:p>
        </p:txBody>
      </p:sp>
      <p:pic>
        <p:nvPicPr>
          <p:cNvPr id="112" name="Google Shape;112;p3" descr="Check List"/>
          <p:cNvPicPr preferRelativeResize="0"/>
          <p:nvPr/>
        </p:nvPicPr>
        <p:blipFill rotWithShape="1">
          <a:blip r:embed="rId3">
            <a:alphaModFix/>
          </a:blip>
          <a:srcRect/>
          <a:stretch/>
        </p:blipFill>
        <p:spPr>
          <a:xfrm>
            <a:off x="284516" y="1576573"/>
            <a:ext cx="4141760" cy="4672494"/>
          </a:xfrm>
          <a:custGeom>
            <a:avLst/>
            <a:gdLst/>
            <a:ahLst/>
            <a:cxnLst/>
            <a:rect l="l" t="t" r="r" b="b"/>
            <a:pathLst>
              <a:path w="4141760" h="4377846" extrusionOk="0">
                <a:moveTo>
                  <a:pt x="0" y="0"/>
                </a:moveTo>
                <a:lnTo>
                  <a:pt x="4141760" y="0"/>
                </a:lnTo>
                <a:lnTo>
                  <a:pt x="4141760" y="4377846"/>
                </a:lnTo>
                <a:lnTo>
                  <a:pt x="0" y="4377846"/>
                </a:lnTo>
                <a:close/>
              </a:path>
            </a:pathLst>
          </a:custGeom>
          <a:noFill/>
          <a:ln>
            <a:noFill/>
          </a:ln>
        </p:spPr>
      </p:pic>
      <p:sp>
        <p:nvSpPr>
          <p:cNvPr id="113" name="Google Shape;113;p3"/>
          <p:cNvSpPr txBox="1"/>
          <p:nvPr/>
        </p:nvSpPr>
        <p:spPr>
          <a:xfrm>
            <a:off x="4136774" y="1759300"/>
            <a:ext cx="5371200" cy="47658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1800"/>
              <a:buFont typeface="Play"/>
              <a:buNone/>
            </a:pPr>
            <a:endParaRPr sz="1700" b="0" i="0" u="none" strike="noStrike" cap="none">
              <a:solidFill>
                <a:schemeClr val="dk2"/>
              </a:solidFill>
              <a:latin typeface="Play"/>
              <a:ea typeface="Play"/>
              <a:cs typeface="Play"/>
              <a:sym typeface="Play"/>
            </a:endParaRPr>
          </a:p>
          <a:p>
            <a:pPr marL="571500" marR="0" lvl="0" indent="-565150" algn="just" rtl="0">
              <a:lnSpc>
                <a:spcPct val="90000"/>
              </a:lnSpc>
              <a:spcBef>
                <a:spcPts val="0"/>
              </a:spcBef>
              <a:spcAft>
                <a:spcPts val="0"/>
              </a:spcAft>
              <a:buClr>
                <a:srgbClr val="78206E"/>
              </a:buClr>
              <a:buSzPts val="3500"/>
              <a:buFont typeface="Arial"/>
              <a:buChar char="•"/>
            </a:pPr>
            <a:r>
              <a:rPr lang="en-US" sz="3500" b="0" i="0" u="none" strike="noStrike" cap="none">
                <a:solidFill>
                  <a:srgbClr val="78206E"/>
                </a:solidFill>
                <a:latin typeface="Play"/>
                <a:ea typeface="Play"/>
                <a:cs typeface="Play"/>
                <a:sym typeface="Play"/>
              </a:rPr>
              <a:t>Project Selection</a:t>
            </a:r>
            <a:endParaRPr sz="1300" b="0" i="0" u="none" strike="noStrike" cap="none">
              <a:solidFill>
                <a:srgbClr val="000000"/>
              </a:solidFill>
              <a:latin typeface="Arial"/>
              <a:ea typeface="Arial"/>
              <a:cs typeface="Arial"/>
              <a:sym typeface="Arial"/>
            </a:endParaRPr>
          </a:p>
          <a:p>
            <a:pPr marL="571500" marR="0" lvl="0" indent="-463550" algn="just" rtl="0">
              <a:lnSpc>
                <a:spcPct val="90000"/>
              </a:lnSpc>
              <a:spcBef>
                <a:spcPts val="0"/>
              </a:spcBef>
              <a:spcAft>
                <a:spcPts val="0"/>
              </a:spcAft>
              <a:buClr>
                <a:schemeClr val="dk1"/>
              </a:buClr>
              <a:buSzPts val="1700"/>
              <a:buFont typeface="Arial"/>
              <a:buNone/>
            </a:pPr>
            <a:endParaRPr sz="1600" b="0" i="0" u="none" strike="noStrike" cap="none">
              <a:solidFill>
                <a:srgbClr val="78206E"/>
              </a:solidFill>
              <a:latin typeface="Play"/>
              <a:ea typeface="Play"/>
              <a:cs typeface="Play"/>
              <a:sym typeface="Play"/>
            </a:endParaRPr>
          </a:p>
          <a:p>
            <a:pPr marL="571500" marR="0" lvl="0" indent="-565150" algn="just" rtl="0">
              <a:lnSpc>
                <a:spcPct val="90000"/>
              </a:lnSpc>
              <a:spcBef>
                <a:spcPts val="0"/>
              </a:spcBef>
              <a:spcAft>
                <a:spcPts val="0"/>
              </a:spcAft>
              <a:buClr>
                <a:srgbClr val="92D050"/>
              </a:buClr>
              <a:buSzPts val="3500"/>
              <a:buFont typeface="Arial"/>
              <a:buChar char="•"/>
            </a:pPr>
            <a:r>
              <a:rPr lang="en-US" sz="3500" b="0" i="0" u="none" strike="noStrike" cap="none">
                <a:solidFill>
                  <a:srgbClr val="92D050"/>
                </a:solidFill>
                <a:latin typeface="Play"/>
                <a:ea typeface="Play"/>
                <a:cs typeface="Play"/>
                <a:sym typeface="Play"/>
              </a:rPr>
              <a:t>QAOA in Q#</a:t>
            </a:r>
            <a:endParaRPr sz="1300" b="0" i="0" u="none" strike="noStrike" cap="none">
              <a:solidFill>
                <a:srgbClr val="000000"/>
              </a:solidFill>
              <a:latin typeface="Arial"/>
              <a:ea typeface="Arial"/>
              <a:cs typeface="Arial"/>
              <a:sym typeface="Arial"/>
            </a:endParaRPr>
          </a:p>
          <a:p>
            <a:pPr marL="571500" marR="0" lvl="0" indent="-457200" algn="just" rtl="0">
              <a:lnSpc>
                <a:spcPct val="90000"/>
              </a:lnSpc>
              <a:spcBef>
                <a:spcPts val="0"/>
              </a:spcBef>
              <a:spcAft>
                <a:spcPts val="0"/>
              </a:spcAft>
              <a:buClr>
                <a:schemeClr val="dk1"/>
              </a:buClr>
              <a:buSzPts val="1800"/>
              <a:buFont typeface="Arial"/>
              <a:buNone/>
            </a:pPr>
            <a:endParaRPr sz="1700" b="0" i="0" u="none" strike="noStrike" cap="none">
              <a:solidFill>
                <a:schemeClr val="dk2"/>
              </a:solidFill>
              <a:latin typeface="Play"/>
              <a:ea typeface="Play"/>
              <a:cs typeface="Play"/>
              <a:sym typeface="Play"/>
            </a:endParaRPr>
          </a:p>
          <a:p>
            <a:pPr marL="571500" marR="0" lvl="0" indent="-565150" algn="just" rtl="0">
              <a:lnSpc>
                <a:spcPct val="90000"/>
              </a:lnSpc>
              <a:spcBef>
                <a:spcPts val="0"/>
              </a:spcBef>
              <a:spcAft>
                <a:spcPts val="0"/>
              </a:spcAft>
              <a:buClr>
                <a:srgbClr val="C00000"/>
              </a:buClr>
              <a:buSzPts val="3500"/>
              <a:buFont typeface="Arial"/>
              <a:buChar char="•"/>
            </a:pPr>
            <a:r>
              <a:rPr lang="en-US" sz="3500" b="0" i="0" u="none" strike="noStrike" cap="none">
                <a:solidFill>
                  <a:srgbClr val="C00000"/>
                </a:solidFill>
                <a:latin typeface="Play"/>
                <a:ea typeface="Play"/>
                <a:cs typeface="Play"/>
                <a:sym typeface="Play"/>
              </a:rPr>
              <a:t>Results &amp; Discussion</a:t>
            </a:r>
            <a:endParaRPr sz="1300" b="0" i="0" u="none" strike="noStrike" cap="none">
              <a:solidFill>
                <a:srgbClr val="000000"/>
              </a:solidFill>
              <a:latin typeface="Arial"/>
              <a:ea typeface="Arial"/>
              <a:cs typeface="Arial"/>
              <a:sym typeface="Arial"/>
            </a:endParaRPr>
          </a:p>
          <a:p>
            <a:pPr marL="571500" marR="0" lvl="0" indent="-463550" algn="just" rtl="0">
              <a:lnSpc>
                <a:spcPct val="90000"/>
              </a:lnSpc>
              <a:spcBef>
                <a:spcPts val="0"/>
              </a:spcBef>
              <a:spcAft>
                <a:spcPts val="0"/>
              </a:spcAft>
              <a:buClr>
                <a:schemeClr val="dk1"/>
              </a:buClr>
              <a:buSzPts val="1700"/>
              <a:buFont typeface="Arial"/>
              <a:buNone/>
            </a:pPr>
            <a:endParaRPr sz="1600" b="0" i="0" u="none" strike="noStrike" cap="none">
              <a:solidFill>
                <a:schemeClr val="dk2"/>
              </a:solidFill>
              <a:latin typeface="Play"/>
              <a:ea typeface="Play"/>
              <a:cs typeface="Play"/>
              <a:sym typeface="Play"/>
            </a:endParaRPr>
          </a:p>
          <a:p>
            <a:pPr marL="571500" marR="0" lvl="0" indent="-565150" algn="just" rtl="0">
              <a:lnSpc>
                <a:spcPct val="90000"/>
              </a:lnSpc>
              <a:spcBef>
                <a:spcPts val="0"/>
              </a:spcBef>
              <a:spcAft>
                <a:spcPts val="0"/>
              </a:spcAft>
              <a:buClr>
                <a:srgbClr val="92D050"/>
              </a:buClr>
              <a:buSzPts val="3500"/>
              <a:buFont typeface="Arial"/>
              <a:buChar char="•"/>
            </a:pPr>
            <a:r>
              <a:rPr lang="en-US" sz="3500" b="0" i="0" u="none" strike="noStrike" cap="none">
                <a:solidFill>
                  <a:srgbClr val="92D050"/>
                </a:solidFill>
                <a:latin typeface="Play"/>
                <a:ea typeface="Play"/>
                <a:cs typeface="Play"/>
                <a:sym typeface="Play"/>
              </a:rPr>
              <a:t>Conclusion</a:t>
            </a:r>
            <a:endParaRPr sz="3500" b="0" i="0" u="none" strike="noStrike" cap="none">
              <a:solidFill>
                <a:srgbClr val="92D050"/>
              </a:solidFill>
              <a:latin typeface="Play"/>
              <a:ea typeface="Play"/>
              <a:cs typeface="Play"/>
              <a:sym typeface="Play"/>
            </a:endParaRPr>
          </a:p>
          <a:p>
            <a:pPr marL="571500" marR="0" lvl="0" indent="-463550" algn="just" rtl="0">
              <a:lnSpc>
                <a:spcPct val="90000"/>
              </a:lnSpc>
              <a:spcBef>
                <a:spcPts val="0"/>
              </a:spcBef>
              <a:spcAft>
                <a:spcPts val="0"/>
              </a:spcAft>
              <a:buClr>
                <a:schemeClr val="dk1"/>
              </a:buClr>
              <a:buSzPts val="1700"/>
              <a:buFont typeface="Arial"/>
              <a:buNone/>
            </a:pPr>
            <a:endParaRPr sz="1600" b="0" i="0" u="none" strike="noStrike" cap="none">
              <a:solidFill>
                <a:srgbClr val="C00000"/>
              </a:solidFill>
              <a:latin typeface="Play"/>
              <a:ea typeface="Play"/>
              <a:cs typeface="Play"/>
              <a:sym typeface="Play"/>
            </a:endParaRPr>
          </a:p>
          <a:p>
            <a:pPr marL="571500" marR="0" lvl="0" indent="-565150" algn="just" rtl="0">
              <a:lnSpc>
                <a:spcPct val="90000"/>
              </a:lnSpc>
              <a:spcBef>
                <a:spcPts val="0"/>
              </a:spcBef>
              <a:spcAft>
                <a:spcPts val="0"/>
              </a:spcAft>
              <a:buClr>
                <a:srgbClr val="275316"/>
              </a:buClr>
              <a:buSzPts val="3500"/>
              <a:buFont typeface="Arial"/>
              <a:buChar char="•"/>
            </a:pPr>
            <a:r>
              <a:rPr lang="en-US" sz="3500" b="0" i="0" u="none" strike="noStrike" cap="none">
                <a:solidFill>
                  <a:srgbClr val="275316"/>
                </a:solidFill>
                <a:latin typeface="Play"/>
                <a:ea typeface="Play"/>
                <a:cs typeface="Play"/>
                <a:sym typeface="Play"/>
              </a:rPr>
              <a:t>References</a:t>
            </a:r>
            <a:endParaRPr sz="13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838200" y="1825625"/>
            <a:ext cx="9779400" cy="46551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500"/>
              </a:spcBef>
              <a:spcAft>
                <a:spcPts val="0"/>
              </a:spcAft>
              <a:buSzPts val="1800"/>
              <a:buChar char="•"/>
            </a:pPr>
            <a:r>
              <a:rPr lang="en-US"/>
              <a:t>QAOA is an ubiquitous algorithm which has wide ranging applications and has been broadly implemented in software and hardware.</a:t>
            </a:r>
            <a:endParaRPr/>
          </a:p>
          <a:p>
            <a:pPr marL="914400" lvl="0" indent="0" algn="l" rtl="0">
              <a:lnSpc>
                <a:spcPct val="100000"/>
              </a:lnSpc>
              <a:spcBef>
                <a:spcPts val="500"/>
              </a:spcBef>
              <a:spcAft>
                <a:spcPts val="0"/>
              </a:spcAft>
              <a:buNone/>
            </a:pPr>
            <a:endParaRPr/>
          </a:p>
          <a:p>
            <a:pPr marL="457200" lvl="0" indent="-342900" algn="l" rtl="0">
              <a:lnSpc>
                <a:spcPct val="100000"/>
              </a:lnSpc>
              <a:spcBef>
                <a:spcPts val="500"/>
              </a:spcBef>
              <a:spcAft>
                <a:spcPts val="0"/>
              </a:spcAft>
              <a:buSzPts val="1800"/>
              <a:buChar char="•"/>
            </a:pPr>
            <a:r>
              <a:rPr lang="en-US"/>
              <a:t>However, no implementation for QAOA exists for Q#.</a:t>
            </a:r>
            <a:endParaRPr/>
          </a:p>
          <a:p>
            <a:pPr marL="914400" lvl="0" indent="0" algn="l" rtl="0">
              <a:lnSpc>
                <a:spcPct val="100000"/>
              </a:lnSpc>
              <a:spcBef>
                <a:spcPts val="500"/>
              </a:spcBef>
              <a:spcAft>
                <a:spcPts val="0"/>
              </a:spcAft>
              <a:buNone/>
            </a:pPr>
            <a:endParaRPr/>
          </a:p>
          <a:p>
            <a:pPr marL="457200" lvl="0" indent="-342900" algn="l" rtl="0">
              <a:lnSpc>
                <a:spcPct val="100000"/>
              </a:lnSpc>
              <a:spcBef>
                <a:spcPts val="500"/>
              </a:spcBef>
              <a:spcAft>
                <a:spcPts val="0"/>
              </a:spcAft>
              <a:buSzPts val="1800"/>
              <a:buChar char="•"/>
            </a:pPr>
            <a:r>
              <a:rPr lang="en-US"/>
              <a:t>Previous work: Resource estimation of QAOA on near term hardware [1].</a:t>
            </a:r>
            <a:endParaRPr/>
          </a:p>
          <a:p>
            <a:pPr marL="0" lvl="0" indent="0" algn="l" rtl="0">
              <a:lnSpc>
                <a:spcPct val="100000"/>
              </a:lnSpc>
              <a:spcBef>
                <a:spcPts val="500"/>
              </a:spcBef>
              <a:spcAft>
                <a:spcPts val="0"/>
              </a:spcAft>
              <a:buNone/>
            </a:pPr>
            <a:endParaRPr/>
          </a:p>
          <a:p>
            <a:pPr marL="0" lvl="0" indent="0" algn="l" rtl="0">
              <a:lnSpc>
                <a:spcPct val="100000"/>
              </a:lnSpc>
              <a:spcBef>
                <a:spcPts val="500"/>
              </a:spcBef>
              <a:spcAft>
                <a:spcPts val="0"/>
              </a:spcAft>
              <a:buSzPts val="1800"/>
              <a:buNone/>
            </a:pPr>
            <a:endParaRPr/>
          </a:p>
        </p:txBody>
      </p:sp>
      <p:sp>
        <p:nvSpPr>
          <p:cNvPr id="119" name="Google Shape;119;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8206E"/>
              </a:buClr>
              <a:buSzPts val="4400"/>
              <a:buFont typeface="Play"/>
              <a:buNone/>
            </a:pPr>
            <a:r>
              <a:rPr lang="en-US" sz="4400">
                <a:solidFill>
                  <a:srgbClr val="78206E"/>
                </a:solidFill>
              </a:rPr>
              <a:t>Project Selection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4"/>
        <p:cNvGrpSpPr/>
        <p:nvPr/>
      </p:nvGrpSpPr>
      <p:grpSpPr>
        <a:xfrm>
          <a:off x="0" y="0"/>
          <a:ext cx="0" cy="0"/>
          <a:chOff x="0" y="0"/>
          <a:chExt cx="0" cy="0"/>
        </a:xfrm>
      </p:grpSpPr>
      <p:sp>
        <p:nvSpPr>
          <p:cNvPr id="125" name="Google Shape;125;g2ca66ca9546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1000"/>
              </a:spcAft>
              <a:buSzPts val="1800"/>
              <a:buNone/>
            </a:pPr>
            <a:r>
              <a:rPr lang="en-US"/>
              <a:t> Quantum Approximate Optimization Algorithm (QAOA)</a:t>
            </a:r>
            <a:endParaRPr/>
          </a:p>
        </p:txBody>
      </p:sp>
      <p:pic>
        <p:nvPicPr>
          <p:cNvPr id="126" name="Google Shape;126;g2ca66ca9546_0_0"/>
          <p:cNvPicPr preferRelativeResize="0"/>
          <p:nvPr/>
        </p:nvPicPr>
        <p:blipFill rotWithShape="1">
          <a:blip r:embed="rId3">
            <a:alphaModFix/>
          </a:blip>
          <a:srcRect/>
          <a:stretch/>
        </p:blipFill>
        <p:spPr>
          <a:xfrm>
            <a:off x="7429275" y="1538425"/>
            <a:ext cx="4406150" cy="3906775"/>
          </a:xfrm>
          <a:prstGeom prst="rect">
            <a:avLst/>
          </a:prstGeom>
          <a:noFill/>
          <a:ln>
            <a:noFill/>
          </a:ln>
        </p:spPr>
      </p:pic>
      <p:sp>
        <p:nvSpPr>
          <p:cNvPr id="127" name="Google Shape;127;g2ca66ca9546_0_0"/>
          <p:cNvSpPr txBox="1"/>
          <p:nvPr/>
        </p:nvSpPr>
        <p:spPr>
          <a:xfrm>
            <a:off x="7744600" y="5424625"/>
            <a:ext cx="39384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Image Ref - Google Quantum AI - QAOA example problems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8" name="Google Shape;128;g2ca66ca9546_0_0"/>
          <p:cNvSpPr txBox="1">
            <a:spLocks noGrp="1"/>
          </p:cNvSpPr>
          <p:nvPr>
            <p:ph type="body" idx="1"/>
          </p:nvPr>
        </p:nvSpPr>
        <p:spPr>
          <a:xfrm>
            <a:off x="838200" y="1901825"/>
            <a:ext cx="6640800" cy="1415100"/>
          </a:xfrm>
          <a:prstGeom prst="rect">
            <a:avLst/>
          </a:prstGeom>
          <a:noFill/>
          <a:ln>
            <a:noFill/>
          </a:ln>
        </p:spPr>
        <p:txBody>
          <a:bodyPr spcFirstLastPara="1" wrap="square" lIns="91425" tIns="45700" rIns="91425" bIns="45700" anchor="t" anchorCtr="0">
            <a:noAutofit/>
          </a:bodyPr>
          <a:lstStyle/>
          <a:p>
            <a:pPr marL="457200" lvl="0" indent="-368300" algn="l" rtl="0">
              <a:lnSpc>
                <a:spcPct val="100000"/>
              </a:lnSpc>
              <a:spcBef>
                <a:spcPts val="1000"/>
              </a:spcBef>
              <a:spcAft>
                <a:spcPts val="0"/>
              </a:spcAft>
              <a:buSzPts val="2200"/>
              <a:buChar char="•"/>
            </a:pPr>
            <a:r>
              <a:rPr lang="en-US" sz="2200"/>
              <a:t>QAOA [2] is an Quantum Algorithm to solve combinatorial optimization problems.</a:t>
            </a:r>
            <a:endParaRPr sz="2200"/>
          </a:p>
          <a:p>
            <a:pPr marL="457200" lvl="0" indent="-368300" algn="l" rtl="0">
              <a:lnSpc>
                <a:spcPct val="100000"/>
              </a:lnSpc>
              <a:spcBef>
                <a:spcPts val="0"/>
              </a:spcBef>
              <a:spcAft>
                <a:spcPts val="0"/>
              </a:spcAft>
              <a:buSzPts val="2200"/>
              <a:buChar char="•"/>
            </a:pPr>
            <a:r>
              <a:rPr lang="en-US" sz="2200"/>
              <a:t>Draws inspiration from the </a:t>
            </a:r>
            <a:r>
              <a:rPr lang="en-US" sz="2200" i="1"/>
              <a:t>Adiabatic Theorem</a:t>
            </a:r>
            <a:r>
              <a:rPr lang="en-US" sz="2200"/>
              <a:t>.</a:t>
            </a:r>
            <a:endParaRPr sz="2200"/>
          </a:p>
        </p:txBody>
      </p:sp>
      <p:sp>
        <p:nvSpPr>
          <p:cNvPr id="129" name="Google Shape;129;g2ca66ca9546_0_0"/>
          <p:cNvSpPr txBox="1"/>
          <p:nvPr/>
        </p:nvSpPr>
        <p:spPr>
          <a:xfrm>
            <a:off x="1075050" y="3081925"/>
            <a:ext cx="6035100" cy="3240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chemeClr val="dk1"/>
              </a:buClr>
              <a:buSzPts val="1100"/>
              <a:buFont typeface="Arial"/>
              <a:buNone/>
            </a:pPr>
            <a:r>
              <a:rPr lang="en-US" sz="2200" b="0" i="0" u="none" strike="noStrike" cap="none">
                <a:solidFill>
                  <a:schemeClr val="dk1"/>
                </a:solidFill>
                <a:latin typeface="Arial"/>
                <a:ea typeface="Arial"/>
                <a:cs typeface="Arial"/>
                <a:sym typeface="Arial"/>
              </a:rPr>
              <a:t>High level Overview:</a:t>
            </a:r>
            <a:endParaRPr sz="2200" b="0" i="0" u="none" strike="noStrike" cap="none">
              <a:solidFill>
                <a:schemeClr val="dk1"/>
              </a:solidFill>
              <a:latin typeface="Arial"/>
              <a:ea typeface="Arial"/>
              <a:cs typeface="Arial"/>
              <a:sym typeface="Arial"/>
            </a:endParaRPr>
          </a:p>
          <a:p>
            <a:pPr marL="457200" marR="0" lvl="0" indent="-349250" algn="l" rtl="0">
              <a:lnSpc>
                <a:spcPct val="115000"/>
              </a:lnSpc>
              <a:spcBef>
                <a:spcPts val="1200"/>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Prepare a quantum state that encodes all potential solutions.</a:t>
            </a:r>
            <a:endParaRPr sz="1900" b="0" i="0" u="none" strike="noStrike" cap="none">
              <a:solidFill>
                <a:schemeClr val="dk1"/>
              </a:solidFill>
              <a:latin typeface="Arial"/>
              <a:ea typeface="Arial"/>
              <a:cs typeface="Arial"/>
              <a:sym typeface="Arial"/>
            </a:endParaRPr>
          </a:p>
          <a:p>
            <a:pPr marL="457200" marR="0" lvl="0" indent="-349250" algn="l" rtl="0">
              <a:lnSpc>
                <a:spcPct val="115000"/>
              </a:lnSpc>
              <a:spcBef>
                <a:spcPts val="1000"/>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Evolve the state using </a:t>
            </a:r>
            <a:r>
              <a:rPr lang="en-US" sz="1900" b="1" i="0" u="none" strike="noStrike" cap="none">
                <a:solidFill>
                  <a:schemeClr val="dk1"/>
                </a:solidFill>
                <a:latin typeface="Arial"/>
                <a:ea typeface="Arial"/>
                <a:cs typeface="Arial"/>
                <a:sym typeface="Arial"/>
              </a:rPr>
              <a:t>𝙥</a:t>
            </a:r>
            <a:r>
              <a:rPr lang="en-US" sz="1900" b="0" i="0" u="none" strike="noStrike" cap="none">
                <a:solidFill>
                  <a:schemeClr val="dk1"/>
                </a:solidFill>
                <a:latin typeface="Arial"/>
                <a:ea typeface="Arial"/>
                <a:cs typeface="Arial"/>
                <a:sym typeface="Arial"/>
              </a:rPr>
              <a:t> layers.</a:t>
            </a:r>
            <a:endParaRPr sz="1900" b="0" i="0" u="none" strike="noStrike" cap="none">
              <a:solidFill>
                <a:schemeClr val="dk1"/>
              </a:solidFill>
              <a:latin typeface="Arial"/>
              <a:ea typeface="Arial"/>
              <a:cs typeface="Arial"/>
              <a:sym typeface="Arial"/>
            </a:endParaRPr>
          </a:p>
          <a:p>
            <a:pPr marL="457200" marR="0" lvl="0" indent="-349250" algn="l" rtl="0">
              <a:lnSpc>
                <a:spcPct val="115000"/>
              </a:lnSpc>
              <a:spcBef>
                <a:spcPts val="1200"/>
              </a:spcBef>
              <a:spcAft>
                <a:spcPts val="100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Tune the adjustable parameters (𝞫 and 𝞬) using an optimizer to find the optimal solution.</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sp>
        <p:nvSpPr>
          <p:cNvPr id="135" name="Google Shape;135;g2ca81b0df0d_0_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QAOA using Q# and Python</a:t>
            </a:r>
            <a:endParaRPr/>
          </a:p>
        </p:txBody>
      </p:sp>
      <p:pic>
        <p:nvPicPr>
          <p:cNvPr id="136" name="Google Shape;136;g2ca81b0df0d_0_10"/>
          <p:cNvPicPr preferRelativeResize="0"/>
          <p:nvPr/>
        </p:nvPicPr>
        <p:blipFill rotWithShape="1">
          <a:blip r:embed="rId3">
            <a:alphaModFix/>
          </a:blip>
          <a:srcRect/>
          <a:stretch/>
        </p:blipFill>
        <p:spPr>
          <a:xfrm>
            <a:off x="7429275" y="1538425"/>
            <a:ext cx="4406150" cy="3906775"/>
          </a:xfrm>
          <a:prstGeom prst="rect">
            <a:avLst/>
          </a:prstGeom>
          <a:noFill/>
          <a:ln>
            <a:noFill/>
          </a:ln>
        </p:spPr>
      </p:pic>
      <p:sp>
        <p:nvSpPr>
          <p:cNvPr id="137" name="Google Shape;137;g2ca81b0df0d_0_10"/>
          <p:cNvSpPr txBox="1"/>
          <p:nvPr/>
        </p:nvSpPr>
        <p:spPr>
          <a:xfrm>
            <a:off x="7744600" y="5424625"/>
            <a:ext cx="39384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Image Ref - Google Quantum AI - QAOA example problems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8" name="Google Shape;138;g2ca81b0df0d_0_10"/>
          <p:cNvSpPr txBox="1">
            <a:spLocks noGrp="1"/>
          </p:cNvSpPr>
          <p:nvPr>
            <p:ph type="body" idx="1"/>
          </p:nvPr>
        </p:nvSpPr>
        <p:spPr>
          <a:xfrm>
            <a:off x="838200" y="1825625"/>
            <a:ext cx="6640800" cy="4351200"/>
          </a:xfrm>
          <a:prstGeom prst="rect">
            <a:avLst/>
          </a:prstGeom>
          <a:noFill/>
          <a:ln>
            <a:noFill/>
          </a:ln>
        </p:spPr>
        <p:txBody>
          <a:bodyPr spcFirstLastPara="1" wrap="square" lIns="91425" tIns="45700" rIns="91425" bIns="45700" anchor="t" anchorCtr="0">
            <a:normAutofit/>
          </a:bodyPr>
          <a:lstStyle/>
          <a:p>
            <a:pPr marL="457200" lvl="0" indent="-368300" algn="l" rtl="0">
              <a:lnSpc>
                <a:spcPct val="90000"/>
              </a:lnSpc>
              <a:spcBef>
                <a:spcPts val="1000"/>
              </a:spcBef>
              <a:spcAft>
                <a:spcPts val="0"/>
              </a:spcAft>
              <a:buSzPts val="2200"/>
              <a:buAutoNum type="arabicPeriod"/>
            </a:pPr>
            <a:r>
              <a:rPr lang="en-US" sz="2200"/>
              <a:t>Formulate the optimization problem as a QUBO. </a:t>
            </a:r>
            <a:endParaRPr sz="2200"/>
          </a:p>
          <a:p>
            <a:pPr marL="457200" lvl="0" indent="-368300" algn="l" rtl="0">
              <a:lnSpc>
                <a:spcPct val="100000"/>
              </a:lnSpc>
              <a:spcBef>
                <a:spcPts val="1000"/>
              </a:spcBef>
              <a:spcAft>
                <a:spcPts val="0"/>
              </a:spcAft>
              <a:buSzPts val="2200"/>
              <a:buAutoNum type="arabicPeriod"/>
            </a:pPr>
            <a:r>
              <a:rPr lang="en-US" sz="2200"/>
              <a:t>Input the coefficients from QUBO and run the circuit. (Q#)</a:t>
            </a:r>
            <a:endParaRPr sz="2200"/>
          </a:p>
          <a:p>
            <a:pPr marL="457200" lvl="0" indent="-368300" algn="l" rtl="0">
              <a:lnSpc>
                <a:spcPct val="90000"/>
              </a:lnSpc>
              <a:spcBef>
                <a:spcPts val="1000"/>
              </a:spcBef>
              <a:spcAft>
                <a:spcPts val="0"/>
              </a:spcAft>
              <a:buSzPts val="2200"/>
              <a:buAutoNum type="arabicPeriod"/>
            </a:pPr>
            <a:r>
              <a:rPr lang="en-US" sz="2200"/>
              <a:t>Using the results of the QAOA circuit optimize the parameters using an optimizer (COBYLA). </a:t>
            </a:r>
            <a:endParaRPr sz="2200"/>
          </a:p>
          <a:p>
            <a:pPr marL="457200" lvl="0" indent="-368300" algn="l" rtl="0">
              <a:lnSpc>
                <a:spcPct val="90000"/>
              </a:lnSpc>
              <a:spcBef>
                <a:spcPts val="1000"/>
              </a:spcBef>
              <a:spcAft>
                <a:spcPts val="0"/>
              </a:spcAft>
              <a:buSzPts val="2200"/>
              <a:buAutoNum type="arabicPeriod"/>
            </a:pPr>
            <a:r>
              <a:rPr lang="en-US" sz="2200"/>
              <a:t>Run the QAOA circuit with optimal parameters to get the solution.</a:t>
            </a:r>
            <a:endParaRPr sz="2200"/>
          </a:p>
          <a:p>
            <a:pPr marL="457200" lvl="0" indent="0" algn="l" rtl="0">
              <a:lnSpc>
                <a:spcPct val="100000"/>
              </a:lnSpc>
              <a:spcBef>
                <a:spcPts val="1000"/>
              </a:spcBef>
              <a:spcAft>
                <a:spcPts val="1000"/>
              </a:spcAft>
              <a:buSzPts val="1800"/>
              <a:buNone/>
            </a:pPr>
            <a:endParaRPr sz="2200"/>
          </a:p>
        </p:txBody>
      </p:sp>
      <p:sp>
        <p:nvSpPr>
          <p:cNvPr id="139" name="Google Shape;139;g2ca81b0df0d_0_10"/>
          <p:cNvSpPr txBox="1"/>
          <p:nvPr/>
        </p:nvSpPr>
        <p:spPr>
          <a:xfrm>
            <a:off x="956700" y="4982900"/>
            <a:ext cx="6215100" cy="4725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chemeClr val="dk1"/>
                </a:solidFill>
                <a:latin typeface="Arial"/>
                <a:ea typeface="Arial"/>
                <a:cs typeface="Arial"/>
                <a:sym typeface="Arial"/>
              </a:rPr>
              <a:t>We tested our implementation by solving the </a:t>
            </a:r>
            <a:r>
              <a:rPr lang="en-US" sz="1500" b="0" i="1" u="none" strike="noStrike" cap="none">
                <a:solidFill>
                  <a:schemeClr val="dk1"/>
                </a:solidFill>
                <a:latin typeface="Arial"/>
                <a:ea typeface="Arial"/>
                <a:cs typeface="Arial"/>
                <a:sym typeface="Arial"/>
              </a:rPr>
              <a:t>Number Partition Problem</a:t>
            </a:r>
            <a:endParaRPr sz="1500" b="0" i="1" u="none" strike="noStrike" cap="none">
              <a:solidFill>
                <a:schemeClr val="dk1"/>
              </a:solidFill>
              <a:latin typeface="Arial"/>
              <a:ea typeface="Arial"/>
              <a:cs typeface="Arial"/>
              <a:sym typeface="Arial"/>
            </a:endParaRPr>
          </a:p>
        </p:txBody>
      </p:sp>
      <p:sp>
        <p:nvSpPr>
          <p:cNvPr id="140" name="Google Shape;140;g2ca81b0df0d_0_10"/>
          <p:cNvSpPr/>
          <p:nvPr/>
        </p:nvSpPr>
        <p:spPr>
          <a:xfrm>
            <a:off x="7587363" y="1538425"/>
            <a:ext cx="2991000" cy="3049800"/>
          </a:xfrm>
          <a:prstGeom prst="rect">
            <a:avLst/>
          </a:prstGeom>
          <a:noFill/>
          <a:ln w="38100"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1" name="Google Shape;141;g2ca81b0df0d_0_10"/>
          <p:cNvCxnSpPr/>
          <p:nvPr/>
        </p:nvCxnSpPr>
        <p:spPr>
          <a:xfrm flipH="1">
            <a:off x="10671653" y="1851043"/>
            <a:ext cx="3000" cy="2844300"/>
          </a:xfrm>
          <a:prstGeom prst="straightConnector1">
            <a:avLst/>
          </a:prstGeom>
          <a:noFill/>
          <a:ln w="38100" cap="flat" cmpd="sng">
            <a:solidFill>
              <a:srgbClr val="0000FF"/>
            </a:solidFill>
            <a:prstDash val="solid"/>
            <a:round/>
            <a:headEnd type="none" w="sm" len="sm"/>
            <a:tailEnd type="none" w="sm" len="sm"/>
          </a:ln>
        </p:spPr>
      </p:cxnSp>
      <p:cxnSp>
        <p:nvCxnSpPr>
          <p:cNvPr id="142" name="Google Shape;142;g2ca81b0df0d_0_10"/>
          <p:cNvCxnSpPr/>
          <p:nvPr/>
        </p:nvCxnSpPr>
        <p:spPr>
          <a:xfrm>
            <a:off x="10683882" y="1849225"/>
            <a:ext cx="1096200" cy="6300"/>
          </a:xfrm>
          <a:prstGeom prst="straightConnector1">
            <a:avLst/>
          </a:prstGeom>
          <a:noFill/>
          <a:ln w="38100" cap="flat" cmpd="sng">
            <a:solidFill>
              <a:srgbClr val="0000FF"/>
            </a:solidFill>
            <a:prstDash val="solid"/>
            <a:round/>
            <a:headEnd type="none" w="sm" len="sm"/>
            <a:tailEnd type="none" w="sm" len="sm"/>
          </a:ln>
        </p:spPr>
      </p:cxnSp>
      <p:cxnSp>
        <p:nvCxnSpPr>
          <p:cNvPr id="143" name="Google Shape;143;g2ca81b0df0d_0_10"/>
          <p:cNvCxnSpPr/>
          <p:nvPr/>
        </p:nvCxnSpPr>
        <p:spPr>
          <a:xfrm flipH="1">
            <a:off x="11774050" y="1857975"/>
            <a:ext cx="4800" cy="3552900"/>
          </a:xfrm>
          <a:prstGeom prst="straightConnector1">
            <a:avLst/>
          </a:prstGeom>
          <a:noFill/>
          <a:ln w="38100" cap="flat" cmpd="sng">
            <a:solidFill>
              <a:srgbClr val="0000FF"/>
            </a:solidFill>
            <a:prstDash val="solid"/>
            <a:round/>
            <a:headEnd type="none" w="sm" len="sm"/>
            <a:tailEnd type="none" w="sm" len="sm"/>
          </a:ln>
        </p:spPr>
      </p:cxnSp>
      <p:cxnSp>
        <p:nvCxnSpPr>
          <p:cNvPr id="144" name="Google Shape;144;g2ca81b0df0d_0_10"/>
          <p:cNvCxnSpPr/>
          <p:nvPr/>
        </p:nvCxnSpPr>
        <p:spPr>
          <a:xfrm>
            <a:off x="8650900" y="4691950"/>
            <a:ext cx="2032800" cy="1200"/>
          </a:xfrm>
          <a:prstGeom prst="straightConnector1">
            <a:avLst/>
          </a:prstGeom>
          <a:noFill/>
          <a:ln w="38100" cap="flat" cmpd="sng">
            <a:solidFill>
              <a:srgbClr val="0000FF"/>
            </a:solidFill>
            <a:prstDash val="solid"/>
            <a:round/>
            <a:headEnd type="none" w="sm" len="sm"/>
            <a:tailEnd type="none" w="sm" len="sm"/>
          </a:ln>
        </p:spPr>
      </p:cxnSp>
      <p:cxnSp>
        <p:nvCxnSpPr>
          <p:cNvPr id="145" name="Google Shape;145;g2ca81b0df0d_0_10"/>
          <p:cNvCxnSpPr/>
          <p:nvPr/>
        </p:nvCxnSpPr>
        <p:spPr>
          <a:xfrm flipH="1">
            <a:off x="8644625" y="4695875"/>
            <a:ext cx="10200" cy="683100"/>
          </a:xfrm>
          <a:prstGeom prst="straightConnector1">
            <a:avLst/>
          </a:prstGeom>
          <a:noFill/>
          <a:ln w="38100" cap="flat" cmpd="sng">
            <a:solidFill>
              <a:srgbClr val="0000FF"/>
            </a:solidFill>
            <a:prstDash val="solid"/>
            <a:round/>
            <a:headEnd type="none" w="sm" len="sm"/>
            <a:tailEnd type="none" w="sm" len="sm"/>
          </a:ln>
        </p:spPr>
      </p:cxnSp>
      <p:cxnSp>
        <p:nvCxnSpPr>
          <p:cNvPr id="146" name="Google Shape;146;g2ca81b0df0d_0_10"/>
          <p:cNvCxnSpPr/>
          <p:nvPr/>
        </p:nvCxnSpPr>
        <p:spPr>
          <a:xfrm>
            <a:off x="8654825" y="5387475"/>
            <a:ext cx="3123900" cy="7800"/>
          </a:xfrm>
          <a:prstGeom prst="straightConnector1">
            <a:avLst/>
          </a:prstGeom>
          <a:noFill/>
          <a:ln w="38100" cap="flat" cmpd="sng">
            <a:solidFill>
              <a:srgbClr val="0000FF"/>
            </a:solidFill>
            <a:prstDash val="solid"/>
            <a:round/>
            <a:headEnd type="none" w="sm" len="sm"/>
            <a:tailEnd type="none" w="sm" len="sm"/>
          </a:ln>
        </p:spPr>
      </p:cxnSp>
      <p:sp>
        <p:nvSpPr>
          <p:cNvPr id="147" name="Google Shape;147;g2ca81b0df0d_0_10"/>
          <p:cNvSpPr txBox="1"/>
          <p:nvPr/>
        </p:nvSpPr>
        <p:spPr>
          <a:xfrm>
            <a:off x="9395925" y="3764975"/>
            <a:ext cx="7266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dk1"/>
                </a:solidFill>
                <a:latin typeface="Arial"/>
                <a:ea typeface="Arial"/>
                <a:cs typeface="Arial"/>
                <a:sym typeface="Arial"/>
              </a:rPr>
              <a:t>Q#</a:t>
            </a:r>
            <a:endParaRPr sz="2500" b="0" i="0" u="none" strike="noStrike" cap="none">
              <a:solidFill>
                <a:schemeClr val="dk1"/>
              </a:solidFill>
              <a:latin typeface="Arial"/>
              <a:ea typeface="Arial"/>
              <a:cs typeface="Arial"/>
              <a:sym typeface="Arial"/>
            </a:endParaRPr>
          </a:p>
        </p:txBody>
      </p:sp>
      <p:sp>
        <p:nvSpPr>
          <p:cNvPr id="148" name="Google Shape;148;g2ca81b0df0d_0_10"/>
          <p:cNvSpPr txBox="1"/>
          <p:nvPr/>
        </p:nvSpPr>
        <p:spPr>
          <a:xfrm>
            <a:off x="10744750" y="3553925"/>
            <a:ext cx="9777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Python</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52"/>
        <p:cNvGrpSpPr/>
        <p:nvPr/>
      </p:nvGrpSpPr>
      <p:grpSpPr>
        <a:xfrm>
          <a:off x="0" y="0"/>
          <a:ext cx="0" cy="0"/>
          <a:chOff x="0" y="0"/>
          <a:chExt cx="0" cy="0"/>
        </a:xfrm>
      </p:grpSpPr>
      <p:pic>
        <p:nvPicPr>
          <p:cNvPr id="153" name="Google Shape;153;g2cb22325296_0_6"/>
          <p:cNvPicPr preferRelativeResize="0"/>
          <p:nvPr/>
        </p:nvPicPr>
        <p:blipFill rotWithShape="1">
          <a:blip r:embed="rId3">
            <a:alphaModFix/>
          </a:blip>
          <a:srcRect r="68027" b="69142"/>
          <a:stretch/>
        </p:blipFill>
        <p:spPr>
          <a:xfrm>
            <a:off x="0" y="533400"/>
            <a:ext cx="3800648" cy="1834025"/>
          </a:xfrm>
          <a:prstGeom prst="rect">
            <a:avLst/>
          </a:prstGeom>
          <a:noFill/>
          <a:ln>
            <a:noFill/>
          </a:ln>
        </p:spPr>
      </p:pic>
      <p:pic>
        <p:nvPicPr>
          <p:cNvPr id="154" name="Google Shape;154;g2cb22325296_0_6"/>
          <p:cNvPicPr preferRelativeResize="0"/>
          <p:nvPr/>
        </p:nvPicPr>
        <p:blipFill rotWithShape="1">
          <a:blip r:embed="rId3">
            <a:alphaModFix/>
          </a:blip>
          <a:srcRect l="46088" t="2686" r="2483" b="69033"/>
          <a:stretch/>
        </p:blipFill>
        <p:spPr>
          <a:xfrm>
            <a:off x="4637725" y="733225"/>
            <a:ext cx="6113574" cy="1680900"/>
          </a:xfrm>
          <a:prstGeom prst="rect">
            <a:avLst/>
          </a:prstGeom>
          <a:noFill/>
          <a:ln>
            <a:noFill/>
          </a:ln>
        </p:spPr>
      </p:pic>
      <p:pic>
        <p:nvPicPr>
          <p:cNvPr id="155" name="Google Shape;155;g2cb22325296_0_6"/>
          <p:cNvPicPr preferRelativeResize="0"/>
          <p:nvPr/>
        </p:nvPicPr>
        <p:blipFill rotWithShape="1">
          <a:blip r:embed="rId3">
            <a:alphaModFix/>
          </a:blip>
          <a:srcRect l="626" t="37772"/>
          <a:stretch/>
        </p:blipFill>
        <p:spPr>
          <a:xfrm>
            <a:off x="227100" y="2892975"/>
            <a:ext cx="11812752" cy="3698699"/>
          </a:xfrm>
          <a:prstGeom prst="rect">
            <a:avLst/>
          </a:prstGeom>
          <a:noFill/>
          <a:ln>
            <a:noFill/>
          </a:ln>
        </p:spPr>
      </p:pic>
      <p:sp>
        <p:nvSpPr>
          <p:cNvPr id="2" name="Donut 1">
            <a:extLst>
              <a:ext uri="{FF2B5EF4-FFF2-40B4-BE49-F238E27FC236}">
                <a16:creationId xmlns:a16="http://schemas.microsoft.com/office/drawing/2014/main" id="{A79E652F-2956-21F7-F279-092A251F3EF4}"/>
              </a:ext>
            </a:extLst>
          </p:cNvPr>
          <p:cNvSpPr>
            <a:spLocks noChangeAspect="1"/>
          </p:cNvSpPr>
          <p:nvPr/>
        </p:nvSpPr>
        <p:spPr>
          <a:xfrm>
            <a:off x="1457739" y="5646088"/>
            <a:ext cx="548640" cy="548640"/>
          </a:xfrm>
          <a:prstGeom prst="donut">
            <a:avLst>
              <a:gd name="adj" fmla="val 2415"/>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3C65DE4F-9567-5043-2E6B-318FF99FD3B1}"/>
              </a:ext>
            </a:extLst>
          </p:cNvPr>
          <p:cNvCxnSpPr/>
          <p:nvPr/>
        </p:nvCxnSpPr>
        <p:spPr>
          <a:xfrm flipV="1">
            <a:off x="1732059" y="6194728"/>
            <a:ext cx="0" cy="3657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Frame 5">
            <a:extLst>
              <a:ext uri="{FF2B5EF4-FFF2-40B4-BE49-F238E27FC236}">
                <a16:creationId xmlns:a16="http://schemas.microsoft.com/office/drawing/2014/main" id="{C3D540FB-4BD4-CF2A-5145-6B6D9581F337}"/>
              </a:ext>
            </a:extLst>
          </p:cNvPr>
          <p:cNvSpPr/>
          <p:nvPr/>
        </p:nvSpPr>
        <p:spPr>
          <a:xfrm>
            <a:off x="6370572" y="4134678"/>
            <a:ext cx="5669280" cy="274320"/>
          </a:xfrm>
          <a:prstGeom prst="frame">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g2ca81b0df0d_1_1"/>
          <p:cNvSpPr txBox="1"/>
          <p:nvPr/>
        </p:nvSpPr>
        <p:spPr>
          <a:xfrm>
            <a:off x="216025" y="453425"/>
            <a:ext cx="74670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US" sz="2100" b="1" i="0" u="none" strike="noStrike" cap="none">
                <a:solidFill>
                  <a:schemeClr val="dk1"/>
                </a:solidFill>
                <a:latin typeface="Arial"/>
                <a:ea typeface="Arial"/>
                <a:cs typeface="Arial"/>
                <a:sym typeface="Arial"/>
              </a:rPr>
              <a:t>Determining the optimal trade off between Performance and Error Budget</a:t>
            </a:r>
            <a:endParaRPr sz="2100" b="1" i="0" u="none" strike="noStrike" cap="none">
              <a:solidFill>
                <a:schemeClr val="dk1"/>
              </a:solidFill>
              <a:latin typeface="Arial"/>
              <a:ea typeface="Arial"/>
              <a:cs typeface="Arial"/>
              <a:sym typeface="Arial"/>
            </a:endParaRPr>
          </a:p>
        </p:txBody>
      </p:sp>
      <p:pic>
        <p:nvPicPr>
          <p:cNvPr id="162" name="Google Shape;162;g2ca81b0df0d_1_1"/>
          <p:cNvPicPr preferRelativeResize="0"/>
          <p:nvPr/>
        </p:nvPicPr>
        <p:blipFill rotWithShape="1">
          <a:blip r:embed="rId3">
            <a:alphaModFix/>
          </a:blip>
          <a:srcRect/>
          <a:stretch/>
        </p:blipFill>
        <p:spPr>
          <a:xfrm>
            <a:off x="108013" y="1454363"/>
            <a:ext cx="6337225" cy="3949275"/>
          </a:xfrm>
          <a:prstGeom prst="rect">
            <a:avLst/>
          </a:prstGeom>
          <a:noFill/>
          <a:ln>
            <a:noFill/>
          </a:ln>
        </p:spPr>
      </p:pic>
      <p:sp>
        <p:nvSpPr>
          <p:cNvPr id="163" name="Google Shape;163;g2ca81b0df0d_1_1"/>
          <p:cNvSpPr txBox="1"/>
          <p:nvPr/>
        </p:nvSpPr>
        <p:spPr>
          <a:xfrm>
            <a:off x="216025" y="5283050"/>
            <a:ext cx="6121200" cy="14175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The Graphs show a comparison of the Error Budget VS</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1.The number of Physical Qubits required</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2.The T Factory Fraction %</a:t>
            </a:r>
            <a:endParaRPr sz="1800" b="0" i="0" u="none" strike="noStrike" cap="none">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3.The Physical Run Time</a:t>
            </a:r>
            <a:endParaRPr sz="1800" b="0" i="0" u="none" strike="noStrike" cap="none">
              <a:solidFill>
                <a:schemeClr val="dk1"/>
              </a:solidFill>
              <a:latin typeface="Arial"/>
              <a:ea typeface="Arial"/>
              <a:cs typeface="Arial"/>
              <a:sym typeface="Arial"/>
            </a:endParaRPr>
          </a:p>
        </p:txBody>
      </p:sp>
      <p:pic>
        <p:nvPicPr>
          <p:cNvPr id="164" name="Google Shape;164;g2ca81b0df0d_1_1"/>
          <p:cNvPicPr preferRelativeResize="0"/>
          <p:nvPr/>
        </p:nvPicPr>
        <p:blipFill rotWithShape="1">
          <a:blip r:embed="rId4">
            <a:alphaModFix/>
          </a:blip>
          <a:srcRect/>
          <a:stretch/>
        </p:blipFill>
        <p:spPr>
          <a:xfrm>
            <a:off x="6913300" y="814225"/>
            <a:ext cx="4862349" cy="2758775"/>
          </a:xfrm>
          <a:prstGeom prst="rect">
            <a:avLst/>
          </a:prstGeom>
          <a:noFill/>
          <a:ln>
            <a:noFill/>
          </a:ln>
        </p:spPr>
      </p:pic>
      <p:pic>
        <p:nvPicPr>
          <p:cNvPr id="165" name="Google Shape;165;g2ca81b0df0d_1_1"/>
          <p:cNvPicPr preferRelativeResize="0"/>
          <p:nvPr/>
        </p:nvPicPr>
        <p:blipFill rotWithShape="1">
          <a:blip r:embed="rId5">
            <a:alphaModFix/>
          </a:blip>
          <a:srcRect/>
          <a:stretch/>
        </p:blipFill>
        <p:spPr>
          <a:xfrm>
            <a:off x="6913300" y="3573000"/>
            <a:ext cx="5062075" cy="3201624"/>
          </a:xfrm>
          <a:prstGeom prst="rect">
            <a:avLst/>
          </a:prstGeom>
          <a:noFill/>
          <a:ln>
            <a:noFill/>
          </a:ln>
        </p:spPr>
      </p:pic>
      <p:sp>
        <p:nvSpPr>
          <p:cNvPr id="2" name="Donut 1">
            <a:extLst>
              <a:ext uri="{FF2B5EF4-FFF2-40B4-BE49-F238E27FC236}">
                <a16:creationId xmlns:a16="http://schemas.microsoft.com/office/drawing/2014/main" id="{54947634-4B07-B5BC-9C2B-0ED32B1756CF}"/>
              </a:ext>
            </a:extLst>
          </p:cNvPr>
          <p:cNvSpPr>
            <a:spLocks noChangeAspect="1"/>
          </p:cNvSpPr>
          <p:nvPr/>
        </p:nvSpPr>
        <p:spPr>
          <a:xfrm>
            <a:off x="1948069" y="4673741"/>
            <a:ext cx="457200" cy="457200"/>
          </a:xfrm>
          <a:prstGeom prst="donut">
            <a:avLst>
              <a:gd name="adj" fmla="val 2415"/>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tx1"/>
              </a:solidFill>
            </a:endParaRPr>
          </a:p>
        </p:txBody>
      </p:sp>
      <p:cxnSp>
        <p:nvCxnSpPr>
          <p:cNvPr id="3" name="Straight Arrow Connector 2">
            <a:extLst>
              <a:ext uri="{FF2B5EF4-FFF2-40B4-BE49-F238E27FC236}">
                <a16:creationId xmlns:a16="http://schemas.microsoft.com/office/drawing/2014/main" id="{B2C93C02-6F72-F64D-129B-1A2FEA9135AF}"/>
              </a:ext>
            </a:extLst>
          </p:cNvPr>
          <p:cNvCxnSpPr/>
          <p:nvPr/>
        </p:nvCxnSpPr>
        <p:spPr>
          <a:xfrm flipV="1">
            <a:off x="2182633" y="5100170"/>
            <a:ext cx="0" cy="274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Donut 5">
            <a:extLst>
              <a:ext uri="{FF2B5EF4-FFF2-40B4-BE49-F238E27FC236}">
                <a16:creationId xmlns:a16="http://schemas.microsoft.com/office/drawing/2014/main" id="{7E26A9FD-D387-D005-B552-E5026F54C8DE}"/>
              </a:ext>
            </a:extLst>
          </p:cNvPr>
          <p:cNvSpPr>
            <a:spLocks noChangeAspect="1"/>
          </p:cNvSpPr>
          <p:nvPr/>
        </p:nvSpPr>
        <p:spPr>
          <a:xfrm>
            <a:off x="8338302" y="2808139"/>
            <a:ext cx="274320" cy="274320"/>
          </a:xfrm>
          <a:prstGeom prst="donut">
            <a:avLst>
              <a:gd name="adj" fmla="val 2415"/>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tx1"/>
              </a:solidFill>
            </a:endParaRPr>
          </a:p>
        </p:txBody>
      </p:sp>
      <p:cxnSp>
        <p:nvCxnSpPr>
          <p:cNvPr id="7" name="Straight Arrow Connector 6">
            <a:extLst>
              <a:ext uri="{FF2B5EF4-FFF2-40B4-BE49-F238E27FC236}">
                <a16:creationId xmlns:a16="http://schemas.microsoft.com/office/drawing/2014/main" id="{DA3A635F-DCC2-0E4C-5DD1-C9F1A6F5FB0A}"/>
              </a:ext>
            </a:extLst>
          </p:cNvPr>
          <p:cNvCxnSpPr/>
          <p:nvPr/>
        </p:nvCxnSpPr>
        <p:spPr>
          <a:xfrm flipV="1">
            <a:off x="8475462" y="3069207"/>
            <a:ext cx="0" cy="274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Donut 7">
            <a:extLst>
              <a:ext uri="{FF2B5EF4-FFF2-40B4-BE49-F238E27FC236}">
                <a16:creationId xmlns:a16="http://schemas.microsoft.com/office/drawing/2014/main" id="{D86CFE42-2496-0AD7-3FB2-A5BEE57E39C7}"/>
              </a:ext>
            </a:extLst>
          </p:cNvPr>
          <p:cNvSpPr>
            <a:spLocks noChangeAspect="1"/>
          </p:cNvSpPr>
          <p:nvPr/>
        </p:nvSpPr>
        <p:spPr>
          <a:xfrm>
            <a:off x="8338302" y="6170499"/>
            <a:ext cx="274320" cy="274320"/>
          </a:xfrm>
          <a:prstGeom prst="donut">
            <a:avLst>
              <a:gd name="adj" fmla="val 2415"/>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tx1"/>
              </a:solidFill>
            </a:endParaRPr>
          </a:p>
        </p:txBody>
      </p:sp>
      <p:cxnSp>
        <p:nvCxnSpPr>
          <p:cNvPr id="9" name="Straight Arrow Connector 8">
            <a:extLst>
              <a:ext uri="{FF2B5EF4-FFF2-40B4-BE49-F238E27FC236}">
                <a16:creationId xmlns:a16="http://schemas.microsoft.com/office/drawing/2014/main" id="{7846F180-EFAB-914C-3D93-6BE3D660BD5E}"/>
              </a:ext>
            </a:extLst>
          </p:cNvPr>
          <p:cNvCxnSpPr/>
          <p:nvPr/>
        </p:nvCxnSpPr>
        <p:spPr>
          <a:xfrm flipV="1">
            <a:off x="8480102" y="6445692"/>
            <a:ext cx="0" cy="274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69"/>
        <p:cNvGrpSpPr/>
        <p:nvPr/>
      </p:nvGrpSpPr>
      <p:grpSpPr>
        <a:xfrm>
          <a:off x="0" y="0"/>
          <a:ext cx="0" cy="0"/>
          <a:chOff x="0" y="0"/>
          <a:chExt cx="0" cy="0"/>
        </a:xfrm>
      </p:grpSpPr>
      <p:sp>
        <p:nvSpPr>
          <p:cNvPr id="170" name="Google Shape;170;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2D050"/>
              </a:buClr>
              <a:buSzPts val="4400"/>
              <a:buFont typeface="Play"/>
              <a:buNone/>
            </a:pPr>
            <a:r>
              <a:rPr lang="en-US" sz="4400">
                <a:solidFill>
                  <a:srgbClr val="92D050"/>
                </a:solidFill>
              </a:rPr>
              <a:t>Conclusion</a:t>
            </a:r>
            <a:endParaRPr/>
          </a:p>
        </p:txBody>
      </p:sp>
      <p:sp>
        <p:nvSpPr>
          <p:cNvPr id="171" name="Google Shape;171;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dirty="0"/>
              <a:t>We have successfully developed a working implementation of QAOA using Q# and Python.</a:t>
            </a:r>
            <a:endParaRPr dirty="0"/>
          </a:p>
          <a:p>
            <a:pPr marL="457200" lvl="0" indent="0" algn="l" rtl="0">
              <a:lnSpc>
                <a:spcPct val="90000"/>
              </a:lnSpc>
              <a:spcBef>
                <a:spcPts val="1000"/>
              </a:spcBef>
              <a:spcAft>
                <a:spcPts val="0"/>
              </a:spcAft>
              <a:buNone/>
            </a:pPr>
            <a:endParaRPr dirty="0"/>
          </a:p>
          <a:p>
            <a:pPr marL="457200" lvl="0" indent="-342900" algn="l" rtl="0">
              <a:lnSpc>
                <a:spcPct val="90000"/>
              </a:lnSpc>
              <a:spcBef>
                <a:spcPts val="1000"/>
              </a:spcBef>
              <a:spcAft>
                <a:spcPts val="0"/>
              </a:spcAft>
              <a:buSzPts val="1800"/>
              <a:buChar char="•"/>
            </a:pPr>
            <a:r>
              <a:rPr lang="en-US" dirty="0"/>
              <a:t>We have compared resource estimates for various hardware configurations.</a:t>
            </a:r>
          </a:p>
          <a:p>
            <a:pPr marL="457200" lvl="0" indent="-342900" algn="l" rtl="0">
              <a:lnSpc>
                <a:spcPct val="90000"/>
              </a:lnSpc>
              <a:spcBef>
                <a:spcPts val="1000"/>
              </a:spcBef>
              <a:spcAft>
                <a:spcPts val="0"/>
              </a:spcAft>
              <a:buSzPts val="1800"/>
              <a:buChar char="•"/>
            </a:pPr>
            <a:endParaRPr lang="en-US" dirty="0"/>
          </a:p>
          <a:p>
            <a:pPr marL="457200" lvl="0" indent="-342900" algn="l" rtl="0">
              <a:lnSpc>
                <a:spcPct val="90000"/>
              </a:lnSpc>
              <a:spcBef>
                <a:spcPts val="1000"/>
              </a:spcBef>
              <a:spcAft>
                <a:spcPts val="0"/>
              </a:spcAft>
              <a:buSzPts val="1800"/>
              <a:buChar char="•"/>
            </a:pPr>
            <a:r>
              <a:rPr lang="en-US" dirty="0"/>
              <a:t>This project could be used for benchmarking different optimization problems that use QAOA.</a:t>
            </a:r>
            <a:endParaRPr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1535</Words>
  <Application>Microsoft Macintosh PowerPoint</Application>
  <PresentationFormat>Widescreen</PresentationFormat>
  <Paragraphs>127</Paragraphs>
  <Slides>10</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Play</vt:lpstr>
      <vt:lpstr>Arial</vt:lpstr>
      <vt:lpstr>Gill Sans</vt:lpstr>
      <vt:lpstr>Office Theme</vt:lpstr>
      <vt:lpstr>Resource Estimation of QAOA</vt:lpstr>
      <vt:lpstr>Team  - Qu-Cats “We are not dead yet”</vt:lpstr>
      <vt:lpstr>Contents</vt:lpstr>
      <vt:lpstr>Project Selection</vt:lpstr>
      <vt:lpstr> Quantum Approximate Optimization Algorithm (QAOA)</vt:lpstr>
      <vt:lpstr>QAOA using Q# and Python</vt:lpstr>
      <vt:lpstr>PowerPoint Presentation</vt:lpstr>
      <vt:lpstr>PowerPoint Presentation</vt:lpstr>
      <vt:lpstr>Conclusion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 Estimation of QAOA</dc:title>
  <dc:creator>Waqar Chaudhry</dc:creator>
  <cp:lastModifiedBy>Waqar Chaudhry</cp:lastModifiedBy>
  <cp:revision>1</cp:revision>
  <dcterms:created xsi:type="dcterms:W3CDTF">2024-04-05T10:45:51Z</dcterms:created>
  <dcterms:modified xsi:type="dcterms:W3CDTF">2024-04-12T06:29:36Z</dcterms:modified>
</cp:coreProperties>
</file>